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autoCompressPictures="0">
  <p:sldMasterIdLst>
    <p:sldMasterId id="2147483648" r:id="rId1"/>
  </p:sldMasterIdLst>
  <p:notesMasterIdLst>
    <p:notesMasterId r:id="rId4"/>
  </p:notesMasterIdLst>
  <p:sldIdLst>
    <p:sldId id="256" r:id="rId3"/>
    <p:sldId id="258" r:id="rId5"/>
    <p:sldId id="275" r:id="rId6"/>
    <p:sldId id="260" r:id="rId7"/>
    <p:sldId id="276" r:id="rId8"/>
    <p:sldId id="282" r:id="rId9"/>
    <p:sldId id="284" r:id="rId10"/>
    <p:sldId id="277" r:id="rId11"/>
    <p:sldId id="278" r:id="rId12"/>
    <p:sldId id="287" r:id="rId13"/>
    <p:sldId id="294" r:id="rId14"/>
    <p:sldId id="296" r:id="rId15"/>
    <p:sldId id="307" r:id="rId16"/>
    <p:sldId id="297" r:id="rId17"/>
    <p:sldId id="286" r:id="rId18"/>
    <p:sldId id="288" r:id="rId19"/>
    <p:sldId id="295" r:id="rId20"/>
    <p:sldId id="280" r:id="rId21"/>
    <p:sldId id="291" r:id="rId22"/>
    <p:sldId id="292" r:id="rId23"/>
    <p:sldId id="290" r:id="rId24"/>
    <p:sldId id="289" r:id="rId25"/>
    <p:sldId id="263" r:id="rId26"/>
    <p:sldId id="318" r:id="rId27"/>
  </p:sldIdLst>
  <p:sldSz cx="12192000" cy="6858000"/>
  <p:notesSz cx="6858000" cy="9144000"/>
  <p:custDataLst>
    <p:tags r:id="rId31"/>
  </p:custData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  <p:extLst>
    <p:ext uri="{EFAFB233-063F-42B5-8137-9DF3F51BA10A}">
      <p15:sldGuideLst xmlns:p15="http://schemas.microsoft.com/office/powerpoint/2012/main">
        <p15:guide id="1" orient="horz" pos="2240" userDrawn="1">
          <p15:clr>
            <a:srgbClr val="A4A3A4"/>
          </p15:clr>
        </p15:guide>
        <p15:guide id="2" pos="380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0">
  <p:normalViewPr>
    <p:restoredLeft sz="14706"/>
    <p:restoredTop sz="94611"/>
  </p:normalViewPr>
  <p:slideViewPr>
    <p:cSldViewPr snapToGrid="0" showGuides="1">
      <p:cViewPr varScale="1">
        <p:scale>
          <a:sx n="109" d="100"/>
          <a:sy n="109" d="100"/>
        </p:scale>
        <p:origin x="1736" y="192"/>
      </p:cViewPr>
      <p:guideLst>
        <p:guide orient="horz" pos="2240"/>
        <p:guide pos="380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0" d="100"/>
        <a:sy n="12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1" Type="http://schemas.openxmlformats.org/officeDocument/2006/relationships/tags" Target="tags/tag117.xml"/><Relationship Id="rId30" Type="http://schemas.openxmlformats.org/officeDocument/2006/relationships/tableStyles" Target="tableStyles.xml"/><Relationship Id="rId3" Type="http://schemas.openxmlformats.org/officeDocument/2006/relationships/slide" Target="slides/slide1.xml"/><Relationship Id="rId29" Type="http://schemas.openxmlformats.org/officeDocument/2006/relationships/viewProps" Target="viewProps.xml"/><Relationship Id="rId28" Type="http://schemas.openxmlformats.org/officeDocument/2006/relationships/presProps" Target="presProps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38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7d4a0609a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>
              <a:sym typeface="+mn-ea"/>
            </a:endParaRPr>
          </a:p>
        </p:txBody>
      </p:sp>
      <p:sp>
        <p:nvSpPr>
          <p:cNvPr id="82" name="Google Shape;82;g7d4a0609a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/>
          </a:p>
        </p:txBody>
      </p:sp>
      <p:sp>
        <p:nvSpPr>
          <p:cNvPr id="95" name="Google Shape;9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38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/>
          </a:p>
        </p:txBody>
      </p:sp>
      <p:sp>
        <p:nvSpPr>
          <p:cNvPr id="95" name="Google Shape;9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38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lang="en-US"/>
          </a:p>
        </p:txBody>
      </p:sp>
      <p:sp>
        <p:nvSpPr>
          <p:cNvPr id="95" name="Google Shape;9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38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>
              <a:sym typeface="+mn-ea"/>
            </a:endParaRPr>
          </a:p>
        </p:txBody>
      </p:sp>
      <p:sp>
        <p:nvSpPr>
          <p:cNvPr id="95" name="Google Shape;9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38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indent="-4572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</a:pPr>
            <a:endParaRPr lang="ko-KR" altLang="en-US"/>
          </a:p>
        </p:txBody>
      </p:sp>
      <p:sp>
        <p:nvSpPr>
          <p:cNvPr id="95" name="Google Shape;9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38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/>
          </a:p>
        </p:txBody>
      </p:sp>
      <p:sp>
        <p:nvSpPr>
          <p:cNvPr id="95" name="Google Shape;9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38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/>
          </a:p>
        </p:txBody>
      </p:sp>
      <p:sp>
        <p:nvSpPr>
          <p:cNvPr id="95" name="Google Shape;9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38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>
              <a:sym typeface="+mn-ea"/>
            </a:endParaRPr>
          </a:p>
        </p:txBody>
      </p:sp>
      <p:sp>
        <p:nvSpPr>
          <p:cNvPr id="95" name="Google Shape;9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38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/>
          </a:p>
        </p:txBody>
      </p:sp>
      <p:sp>
        <p:nvSpPr>
          <p:cNvPr id="95" name="Google Shape;9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38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/>
          </a:p>
        </p:txBody>
      </p:sp>
      <p:sp>
        <p:nvSpPr>
          <p:cNvPr id="95" name="Google Shape;9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38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ym typeface="+mn-ea"/>
            </a:endParaRPr>
          </a:p>
        </p:txBody>
      </p:sp>
      <p:sp>
        <p:nvSpPr>
          <p:cNvPr id="95" name="Google Shape;9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38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/>
          </a:p>
        </p:txBody>
      </p:sp>
      <p:sp>
        <p:nvSpPr>
          <p:cNvPr id="95" name="Google Shape;9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38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5" name="Google Shape;9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38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5" name="Google Shape;9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38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7d4a0609a6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/>
          </a:p>
        </p:txBody>
      </p:sp>
      <p:sp>
        <p:nvSpPr>
          <p:cNvPr id="101" name="Google Shape;101;g7d4a0609a6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75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5" name="Google Shape;9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38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ym typeface="+mn-ea"/>
            </a:endParaRPr>
          </a:p>
        </p:txBody>
      </p:sp>
      <p:sp>
        <p:nvSpPr>
          <p:cNvPr id="95" name="Google Shape;9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38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>
              <a:sym typeface="+mn-ea"/>
            </a:endParaRPr>
          </a:p>
        </p:txBody>
      </p:sp>
      <p:sp>
        <p:nvSpPr>
          <p:cNvPr id="95" name="Google Shape;9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38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>
              <a:sym typeface="+mn-ea"/>
            </a:endParaRPr>
          </a:p>
        </p:txBody>
      </p:sp>
      <p:sp>
        <p:nvSpPr>
          <p:cNvPr id="95" name="Google Shape;9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38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/>
          </a:p>
        </p:txBody>
      </p:sp>
      <p:sp>
        <p:nvSpPr>
          <p:cNvPr id="95" name="Google Shape;9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38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/>
          </a:p>
        </p:txBody>
      </p:sp>
      <p:sp>
        <p:nvSpPr>
          <p:cNvPr id="95" name="Google Shape;9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38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/>
          </a:p>
        </p:txBody>
      </p:sp>
      <p:sp>
        <p:nvSpPr>
          <p:cNvPr id="95" name="Google Shape;9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38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>
              <a:sym typeface="+mn-ea"/>
            </a:endParaRPr>
          </a:p>
        </p:txBody>
      </p:sp>
      <p:sp>
        <p:nvSpPr>
          <p:cNvPr id="95" name="Google Shape;9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38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7"/>
          <p:cNvSpPr txBox="1"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7"/>
          <p:cNvSpPr txBox="1"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4" name="Google Shape;14;p7"/>
          <p:cNvSpPr txBox="1">
            <a:spLocks noGrp="1"/>
          </p:cNvSpPr>
          <p:nvPr>
            <p:ph type="dt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7"/>
          <p:cNvSpPr txBox="1">
            <a:spLocks noGrp="1"/>
          </p:cNvSpPr>
          <p:nvPr>
            <p:ph type="ftr" idx="11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7"/>
          <p:cNvSpPr txBox="1">
            <a:spLocks noGrp="1"/>
          </p:cNvSpPr>
          <p:nvPr>
            <p:ph type="sldNum" idx="12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matchingName="Title and Vertical Text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6"/>
          <p:cNvSpPr txBox="1">
            <a:spLocks noGrp="1"/>
          </p:cNvSpPr>
          <p:nvPr>
            <p:ph type="body" idx="1"/>
          </p:nvPr>
        </p:nvSpPr>
        <p:spPr>
          <a:xfrm rot="5400000">
            <a:off x="3078691" y="-251619"/>
            <a:ext cx="6034617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6"/>
          <p:cNvSpPr txBox="1">
            <a:spLocks noGrp="1"/>
          </p:cNvSpPr>
          <p:nvPr>
            <p:ph type="dt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6"/>
          <p:cNvSpPr txBox="1">
            <a:spLocks noGrp="1"/>
          </p:cNvSpPr>
          <p:nvPr>
            <p:ph type="ftr" idx="11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6"/>
          <p:cNvSpPr txBox="1">
            <a:spLocks noGrp="1"/>
          </p:cNvSpPr>
          <p:nvPr>
            <p:ph type="sldNum" idx="12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matchingName="Vertical Title and Text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>
            <a:spLocks noGrp="1"/>
          </p:cNvSpPr>
          <p:nvPr>
            <p:ph type="title"/>
          </p:nvPr>
        </p:nvSpPr>
        <p:spPr>
          <a:xfrm rot="5400000">
            <a:off x="6309783" y="2171700"/>
            <a:ext cx="7802033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7"/>
          <p:cNvSpPr txBox="1">
            <a:spLocks noGrp="1"/>
          </p:cNvSpPr>
          <p:nvPr>
            <p:ph type="body" idx="1"/>
          </p:nvPr>
        </p:nvSpPr>
        <p:spPr>
          <a:xfrm rot="5400000">
            <a:off x="721784" y="190501"/>
            <a:ext cx="7802033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7"/>
          <p:cNvSpPr txBox="1">
            <a:spLocks noGrp="1"/>
          </p:cNvSpPr>
          <p:nvPr>
            <p:ph type="dt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7"/>
          <p:cNvSpPr txBox="1">
            <a:spLocks noGrp="1"/>
          </p:cNvSpPr>
          <p:nvPr>
            <p:ph type="ftr" idx="11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7"/>
          <p:cNvSpPr txBox="1">
            <a:spLocks noGrp="1"/>
          </p:cNvSpPr>
          <p:nvPr>
            <p:ph type="sldNum" idx="12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matchingName="Title and Content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8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8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8"/>
          <p:cNvSpPr txBox="1">
            <a:spLocks noGrp="1"/>
          </p:cNvSpPr>
          <p:nvPr>
            <p:ph type="dt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8"/>
          <p:cNvSpPr txBox="1">
            <a:spLocks noGrp="1"/>
          </p:cNvSpPr>
          <p:nvPr>
            <p:ph type="ftr" idx="11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8"/>
          <p:cNvSpPr txBox="1">
            <a:spLocks noGrp="1"/>
          </p:cNvSpPr>
          <p:nvPr>
            <p:ph type="sldNum" idx="12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Section Header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9"/>
          <p:cNvSpPr txBox="1">
            <a:spLocks noGrp="1"/>
          </p:cNvSpPr>
          <p:nvPr>
            <p:ph type="title"/>
          </p:nvPr>
        </p:nvSpPr>
        <p:spPr>
          <a:xfrm>
            <a:off x="963084" y="4406900"/>
            <a:ext cx="103632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 panose="020F0502020204030204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9"/>
          <p:cNvSpPr txBox="1"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9"/>
          <p:cNvSpPr txBox="1">
            <a:spLocks noGrp="1"/>
          </p:cNvSpPr>
          <p:nvPr>
            <p:ph type="dt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9"/>
          <p:cNvSpPr txBox="1">
            <a:spLocks noGrp="1"/>
          </p:cNvSpPr>
          <p:nvPr>
            <p:ph type="ftr" idx="11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9"/>
          <p:cNvSpPr txBox="1">
            <a:spLocks noGrp="1"/>
          </p:cNvSpPr>
          <p:nvPr>
            <p:ph type="sldNum" idx="12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matchingName="Two Content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0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0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5384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2" name="Google Shape;32;p10"/>
          <p:cNvSpPr txBox="1">
            <a:spLocks noGrp="1"/>
          </p:cNvSpPr>
          <p:nvPr>
            <p:ph type="body" idx="2"/>
          </p:nvPr>
        </p:nvSpPr>
        <p:spPr>
          <a:xfrm>
            <a:off x="6197600" y="1600200"/>
            <a:ext cx="5384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3" name="Google Shape;33;p10"/>
          <p:cNvSpPr txBox="1">
            <a:spLocks noGrp="1"/>
          </p:cNvSpPr>
          <p:nvPr>
            <p:ph type="dt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10"/>
          <p:cNvSpPr txBox="1">
            <a:spLocks noGrp="1"/>
          </p:cNvSpPr>
          <p:nvPr>
            <p:ph type="ftr" idx="11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0"/>
          <p:cNvSpPr txBox="1">
            <a:spLocks noGrp="1"/>
          </p:cNvSpPr>
          <p:nvPr>
            <p:ph type="sldNum" idx="12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matchingName="Comparison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1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 panose="020F0502020204030204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1"/>
          <p:cNvSpPr txBox="1"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/>
        </p:txBody>
      </p:sp>
      <p:sp>
        <p:nvSpPr>
          <p:cNvPr id="39" name="Google Shape;39;p11"/>
          <p:cNvSpPr txBox="1">
            <a:spLocks noGrp="1"/>
          </p:cNvSpPr>
          <p:nvPr>
            <p:ph type="body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0" name="Google Shape;40;p11"/>
          <p:cNvSpPr txBox="1">
            <a:spLocks noGrp="1"/>
          </p:cNvSpPr>
          <p:nvPr>
            <p:ph type="body" idx="3"/>
          </p:nvPr>
        </p:nvSpPr>
        <p:spPr>
          <a:xfrm>
            <a:off x="6193367" y="1535113"/>
            <a:ext cx="5389033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/>
        </p:txBody>
      </p:sp>
      <p:sp>
        <p:nvSpPr>
          <p:cNvPr id="41" name="Google Shape;41;p11"/>
          <p:cNvSpPr txBox="1">
            <a:spLocks noGrp="1"/>
          </p:cNvSpPr>
          <p:nvPr>
            <p:ph type="body" idx="4"/>
          </p:nvPr>
        </p:nvSpPr>
        <p:spPr>
          <a:xfrm>
            <a:off x="6193367" y="2174875"/>
            <a:ext cx="5389033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2" name="Google Shape;42;p11"/>
          <p:cNvSpPr txBox="1">
            <a:spLocks noGrp="1"/>
          </p:cNvSpPr>
          <p:nvPr>
            <p:ph type="dt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11"/>
          <p:cNvSpPr txBox="1">
            <a:spLocks noGrp="1"/>
          </p:cNvSpPr>
          <p:nvPr>
            <p:ph type="ftr" idx="11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11"/>
          <p:cNvSpPr txBox="1">
            <a:spLocks noGrp="1"/>
          </p:cNvSpPr>
          <p:nvPr>
            <p:ph type="sldNum" idx="12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2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2"/>
          <p:cNvSpPr txBox="1">
            <a:spLocks noGrp="1"/>
          </p:cNvSpPr>
          <p:nvPr>
            <p:ph type="dt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2"/>
          <p:cNvSpPr txBox="1">
            <a:spLocks noGrp="1"/>
          </p:cNvSpPr>
          <p:nvPr>
            <p:ph type="ftr" idx="11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dt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3"/>
          <p:cNvSpPr txBox="1">
            <a:spLocks noGrp="1"/>
          </p:cNvSpPr>
          <p:nvPr>
            <p:ph type="ftr" idx="11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matchingName="Content with Caption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>
            <a:spLocks noGrp="1"/>
          </p:cNvSpPr>
          <p:nvPr>
            <p:ph type="title"/>
          </p:nvPr>
        </p:nvSpPr>
        <p:spPr>
          <a:xfrm>
            <a:off x="609600" y="273050"/>
            <a:ext cx="4011084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 panose="020F0502020204030204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4"/>
          <p:cNvSpPr txBox="1">
            <a:spLocks noGrp="1"/>
          </p:cNvSpPr>
          <p:nvPr>
            <p:ph type="body" idx="1"/>
          </p:nvPr>
        </p:nvSpPr>
        <p:spPr>
          <a:xfrm>
            <a:off x="4766733" y="273050"/>
            <a:ext cx="6815667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14"/>
          <p:cNvSpPr txBox="1">
            <a:spLocks noGrp="1"/>
          </p:cNvSpPr>
          <p:nvPr>
            <p:ph type="body" idx="2"/>
          </p:nvPr>
        </p:nvSpPr>
        <p:spPr>
          <a:xfrm>
            <a:off x="609600" y="1435100"/>
            <a:ext cx="4011084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14"/>
          <p:cNvSpPr txBox="1">
            <a:spLocks noGrp="1"/>
          </p:cNvSpPr>
          <p:nvPr>
            <p:ph type="dt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4"/>
          <p:cNvSpPr txBox="1">
            <a:spLocks noGrp="1"/>
          </p:cNvSpPr>
          <p:nvPr>
            <p:ph type="ftr" idx="11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4"/>
          <p:cNvSpPr txBox="1">
            <a:spLocks noGrp="1"/>
          </p:cNvSpPr>
          <p:nvPr>
            <p:ph type="sldNum" idx="12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matchingName="Picture with Caption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 panose="020F0502020204030204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5"/>
          <p:cNvSpPr>
            <a:spLocks noGrp="1"/>
          </p:cNvSpPr>
          <p:nvPr>
            <p:ph type="pic" idx="2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 panose="020B0604020202020204"/>
              <a:buNone/>
              <a:defRPr sz="3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None/>
              <a:defRPr sz="2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None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None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None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None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None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None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64" name="Google Shape;64;p15"/>
          <p:cNvSpPr txBox="1">
            <a:spLocks noGrp="1"/>
          </p:cNvSpPr>
          <p:nvPr>
            <p:ph type="body" idx="1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15"/>
          <p:cNvSpPr txBox="1">
            <a:spLocks noGrp="1"/>
          </p:cNvSpPr>
          <p:nvPr>
            <p:ph type="dt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5"/>
          <p:cNvSpPr txBox="1">
            <a:spLocks noGrp="1"/>
          </p:cNvSpPr>
          <p:nvPr>
            <p:ph type="ftr" idx="11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5"/>
          <p:cNvSpPr txBox="1">
            <a:spLocks noGrp="1"/>
          </p:cNvSpPr>
          <p:nvPr>
            <p:ph type="sldNum" idx="12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6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 panose="020F0502020204030204"/>
              <a:buNone/>
              <a:defRPr sz="4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6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 panose="020B0604020202020204"/>
              <a:buChar char="•"/>
              <a:defRPr sz="3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Char char="–"/>
              <a:defRPr sz="2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Char char="•"/>
              <a:defRPr sz="2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–"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»"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8" name="Google Shape;8;p6"/>
          <p:cNvSpPr txBox="1">
            <a:spLocks noGrp="1"/>
          </p:cNvSpPr>
          <p:nvPr>
            <p:ph type="dt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9" name="Google Shape;9;p6"/>
          <p:cNvSpPr txBox="1">
            <a:spLocks noGrp="1"/>
          </p:cNvSpPr>
          <p:nvPr>
            <p:ph type="ftr" idx="11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10" name="Google Shape;10;p6"/>
          <p:cNvSpPr txBox="1">
            <a:spLocks noGrp="1"/>
          </p:cNvSpPr>
          <p:nvPr>
            <p:ph type="sldNum" idx="12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18.png"/><Relationship Id="rId7" Type="http://schemas.openxmlformats.org/officeDocument/2006/relationships/tags" Target="../tags/tag58.xml"/><Relationship Id="rId6" Type="http://schemas.openxmlformats.org/officeDocument/2006/relationships/tags" Target="../tags/tag57.xml"/><Relationship Id="rId5" Type="http://schemas.openxmlformats.org/officeDocument/2006/relationships/tags" Target="../tags/tag56.xml"/><Relationship Id="rId4" Type="http://schemas.openxmlformats.org/officeDocument/2006/relationships/image" Target="../media/image17.png"/><Relationship Id="rId3" Type="http://schemas.openxmlformats.org/officeDocument/2006/relationships/tags" Target="../tags/tag55.xml"/><Relationship Id="rId2" Type="http://schemas.openxmlformats.org/officeDocument/2006/relationships/tags" Target="../tags/tag54.xml"/><Relationship Id="rId10" Type="http://schemas.openxmlformats.org/officeDocument/2006/relationships/notesSlide" Target="../notesSlides/notesSlide10.xml"/><Relationship Id="rId1" Type="http://schemas.openxmlformats.org/officeDocument/2006/relationships/tags" Target="../tags/tag53.xml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0.png"/><Relationship Id="rId3" Type="http://schemas.openxmlformats.org/officeDocument/2006/relationships/image" Target="../media/image19.png"/><Relationship Id="rId2" Type="http://schemas.openxmlformats.org/officeDocument/2006/relationships/tags" Target="../tags/tag60.xml"/><Relationship Id="rId1" Type="http://schemas.openxmlformats.org/officeDocument/2006/relationships/tags" Target="../tags/tag59.xml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2.xml"/><Relationship Id="rId8" Type="http://schemas.openxmlformats.org/officeDocument/2006/relationships/slideLayout" Target="../slideLayouts/slideLayout2.xml"/><Relationship Id="rId7" Type="http://schemas.openxmlformats.org/officeDocument/2006/relationships/tags" Target="../tags/tag65.xml"/><Relationship Id="rId6" Type="http://schemas.openxmlformats.org/officeDocument/2006/relationships/tags" Target="../tags/tag64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3" Type="http://schemas.openxmlformats.org/officeDocument/2006/relationships/tags" Target="../tags/tag63.xml"/><Relationship Id="rId2" Type="http://schemas.openxmlformats.org/officeDocument/2006/relationships/tags" Target="../tags/tag62.xml"/><Relationship Id="rId1" Type="http://schemas.openxmlformats.org/officeDocument/2006/relationships/tags" Target="../tags/tag61.xml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3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3.png"/><Relationship Id="rId3" Type="http://schemas.openxmlformats.org/officeDocument/2006/relationships/tags" Target="../tags/tag68.xml"/><Relationship Id="rId2" Type="http://schemas.openxmlformats.org/officeDocument/2006/relationships/tags" Target="../tags/tag67.xml"/><Relationship Id="rId1" Type="http://schemas.openxmlformats.org/officeDocument/2006/relationships/tags" Target="../tags/tag66.xml"/></Relationships>
</file>

<file path=ppt/slides/_rels/slide1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4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3" Type="http://schemas.openxmlformats.org/officeDocument/2006/relationships/tags" Target="../tags/tag71.xml"/><Relationship Id="rId2" Type="http://schemas.openxmlformats.org/officeDocument/2006/relationships/tags" Target="../tags/tag70.xml"/><Relationship Id="rId1" Type="http://schemas.openxmlformats.org/officeDocument/2006/relationships/tags" Target="../tags/tag69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5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tags" Target="../tags/tag75.xml"/><Relationship Id="rId4" Type="http://schemas.openxmlformats.org/officeDocument/2006/relationships/image" Target="../media/image26.png"/><Relationship Id="rId3" Type="http://schemas.openxmlformats.org/officeDocument/2006/relationships/tags" Target="../tags/tag74.xml"/><Relationship Id="rId2" Type="http://schemas.openxmlformats.org/officeDocument/2006/relationships/tags" Target="../tags/tag73.xml"/><Relationship Id="rId1" Type="http://schemas.openxmlformats.org/officeDocument/2006/relationships/tags" Target="../tags/tag72.xml"/></Relationships>
</file>

<file path=ppt/slides/_rels/slide1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6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78.xml"/><Relationship Id="rId4" Type="http://schemas.openxmlformats.org/officeDocument/2006/relationships/image" Target="../media/image29.GIF"/><Relationship Id="rId3" Type="http://schemas.openxmlformats.org/officeDocument/2006/relationships/tags" Target="../tags/tag77.xml"/><Relationship Id="rId2" Type="http://schemas.openxmlformats.org/officeDocument/2006/relationships/tags" Target="../tags/tag76.xml"/><Relationship Id="rId1" Type="http://schemas.openxmlformats.org/officeDocument/2006/relationships/image" Target="../media/image28.GIF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0.png"/><Relationship Id="rId2" Type="http://schemas.openxmlformats.org/officeDocument/2006/relationships/tags" Target="../tags/tag80.xml"/><Relationship Id="rId1" Type="http://schemas.openxmlformats.org/officeDocument/2006/relationships/tags" Target="../tags/tag7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9.xml"/><Relationship Id="rId7" Type="http://schemas.openxmlformats.org/officeDocument/2006/relationships/slideLayout" Target="../slideLayouts/slideLayout2.xml"/><Relationship Id="rId6" Type="http://schemas.openxmlformats.org/officeDocument/2006/relationships/tags" Target="../tags/tag85.xml"/><Relationship Id="rId5" Type="http://schemas.openxmlformats.org/officeDocument/2006/relationships/tags" Target="../tags/tag84.xml"/><Relationship Id="rId4" Type="http://schemas.openxmlformats.org/officeDocument/2006/relationships/tags" Target="../tags/tag83.xml"/><Relationship Id="rId3" Type="http://schemas.openxmlformats.org/officeDocument/2006/relationships/image" Target="../media/image17.png"/><Relationship Id="rId2" Type="http://schemas.openxmlformats.org/officeDocument/2006/relationships/tags" Target="../tags/tag82.xml"/><Relationship Id="rId1" Type="http://schemas.openxmlformats.org/officeDocument/2006/relationships/tags" Target="../tags/tag81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7.xml"/><Relationship Id="rId8" Type="http://schemas.openxmlformats.org/officeDocument/2006/relationships/tags" Target="../tags/tag6.xml"/><Relationship Id="rId7" Type="http://schemas.openxmlformats.org/officeDocument/2006/relationships/image" Target="../media/image2.png"/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1" Type="http://schemas.openxmlformats.org/officeDocument/2006/relationships/notesSlide" Target="../notesSlides/notesSlide2.xml"/><Relationship Id="rId30" Type="http://schemas.openxmlformats.org/officeDocument/2006/relationships/slideLayout" Target="../slideLayouts/slideLayout2.xml"/><Relationship Id="rId3" Type="http://schemas.openxmlformats.org/officeDocument/2006/relationships/tags" Target="../tags/tag2.xml"/><Relationship Id="rId29" Type="http://schemas.openxmlformats.org/officeDocument/2006/relationships/tags" Target="../tags/tag22.xml"/><Relationship Id="rId28" Type="http://schemas.openxmlformats.org/officeDocument/2006/relationships/tags" Target="../tags/tag21.xml"/><Relationship Id="rId27" Type="http://schemas.openxmlformats.org/officeDocument/2006/relationships/image" Target="../media/image7.png"/><Relationship Id="rId26" Type="http://schemas.openxmlformats.org/officeDocument/2006/relationships/tags" Target="../tags/tag20.xml"/><Relationship Id="rId25" Type="http://schemas.openxmlformats.org/officeDocument/2006/relationships/tags" Target="../tags/tag19.xml"/><Relationship Id="rId24" Type="http://schemas.openxmlformats.org/officeDocument/2006/relationships/tags" Target="../tags/tag18.xml"/><Relationship Id="rId23" Type="http://schemas.openxmlformats.org/officeDocument/2006/relationships/image" Target="../media/image6.png"/><Relationship Id="rId22" Type="http://schemas.openxmlformats.org/officeDocument/2006/relationships/tags" Target="../tags/tag17.xml"/><Relationship Id="rId21" Type="http://schemas.openxmlformats.org/officeDocument/2006/relationships/tags" Target="../tags/tag16.xml"/><Relationship Id="rId20" Type="http://schemas.openxmlformats.org/officeDocument/2006/relationships/tags" Target="../tags/tag15.xml"/><Relationship Id="rId2" Type="http://schemas.openxmlformats.org/officeDocument/2006/relationships/image" Target="../media/image1.jpeg"/><Relationship Id="rId19" Type="http://schemas.openxmlformats.org/officeDocument/2006/relationships/image" Target="../media/image5.png"/><Relationship Id="rId18" Type="http://schemas.openxmlformats.org/officeDocument/2006/relationships/tags" Target="../tags/tag14.xml"/><Relationship Id="rId17" Type="http://schemas.openxmlformats.org/officeDocument/2006/relationships/tags" Target="../tags/tag13.xml"/><Relationship Id="rId16" Type="http://schemas.openxmlformats.org/officeDocument/2006/relationships/tags" Target="../tags/tag12.xml"/><Relationship Id="rId15" Type="http://schemas.openxmlformats.org/officeDocument/2006/relationships/image" Target="../media/image4.png"/><Relationship Id="rId14" Type="http://schemas.openxmlformats.org/officeDocument/2006/relationships/tags" Target="../tags/tag11.xml"/><Relationship Id="rId13" Type="http://schemas.openxmlformats.org/officeDocument/2006/relationships/tags" Target="../tags/tag10.xml"/><Relationship Id="rId12" Type="http://schemas.openxmlformats.org/officeDocument/2006/relationships/tags" Target="../tags/tag9.xml"/><Relationship Id="rId11" Type="http://schemas.openxmlformats.org/officeDocument/2006/relationships/image" Target="../media/image3.png"/><Relationship Id="rId10" Type="http://schemas.openxmlformats.org/officeDocument/2006/relationships/tags" Target="../tags/tag8.xml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0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2.png"/><Relationship Id="rId1" Type="http://schemas.openxmlformats.org/officeDocument/2006/relationships/tags" Target="../tags/tag86.xml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image" Target="../media/image2.png"/><Relationship Id="rId8" Type="http://schemas.openxmlformats.org/officeDocument/2006/relationships/tags" Target="../tags/tag92.xml"/><Relationship Id="rId7" Type="http://schemas.openxmlformats.org/officeDocument/2006/relationships/image" Target="../media/image3.png"/><Relationship Id="rId6" Type="http://schemas.openxmlformats.org/officeDocument/2006/relationships/tags" Target="../tags/tag91.xml"/><Relationship Id="rId5" Type="http://schemas.openxmlformats.org/officeDocument/2006/relationships/tags" Target="../tags/tag90.xml"/><Relationship Id="rId4" Type="http://schemas.openxmlformats.org/officeDocument/2006/relationships/image" Target="../media/image4.png"/><Relationship Id="rId3" Type="http://schemas.openxmlformats.org/officeDocument/2006/relationships/tags" Target="../tags/tag89.xml"/><Relationship Id="rId21" Type="http://schemas.openxmlformats.org/officeDocument/2006/relationships/notesSlide" Target="../notesSlides/notesSlide21.xml"/><Relationship Id="rId20" Type="http://schemas.openxmlformats.org/officeDocument/2006/relationships/slideLayout" Target="../slideLayouts/slideLayout2.xml"/><Relationship Id="rId2" Type="http://schemas.openxmlformats.org/officeDocument/2006/relationships/tags" Target="../tags/tag88.xml"/><Relationship Id="rId19" Type="http://schemas.openxmlformats.org/officeDocument/2006/relationships/image" Target="../media/image7.png"/><Relationship Id="rId18" Type="http://schemas.openxmlformats.org/officeDocument/2006/relationships/tags" Target="../tags/tag99.xml"/><Relationship Id="rId17" Type="http://schemas.openxmlformats.org/officeDocument/2006/relationships/tags" Target="../tags/tag98.xml"/><Relationship Id="rId16" Type="http://schemas.openxmlformats.org/officeDocument/2006/relationships/tags" Target="../tags/tag97.xml"/><Relationship Id="rId15" Type="http://schemas.openxmlformats.org/officeDocument/2006/relationships/image" Target="../media/image5.png"/><Relationship Id="rId14" Type="http://schemas.openxmlformats.org/officeDocument/2006/relationships/tags" Target="../tags/tag96.xml"/><Relationship Id="rId13" Type="http://schemas.openxmlformats.org/officeDocument/2006/relationships/tags" Target="../tags/tag95.xml"/><Relationship Id="rId12" Type="http://schemas.openxmlformats.org/officeDocument/2006/relationships/image" Target="../media/image1.jpeg"/><Relationship Id="rId11" Type="http://schemas.openxmlformats.org/officeDocument/2006/relationships/tags" Target="../tags/tag94.xml"/><Relationship Id="rId10" Type="http://schemas.openxmlformats.org/officeDocument/2006/relationships/tags" Target="../tags/tag93.xml"/><Relationship Id="rId1" Type="http://schemas.openxmlformats.org/officeDocument/2006/relationships/tags" Target="../tags/tag87.xml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image" Target="../media/image2.png"/><Relationship Id="rId8" Type="http://schemas.openxmlformats.org/officeDocument/2006/relationships/tags" Target="../tags/tag104.xml"/><Relationship Id="rId7" Type="http://schemas.openxmlformats.org/officeDocument/2006/relationships/image" Target="../media/image7.png"/><Relationship Id="rId6" Type="http://schemas.openxmlformats.org/officeDocument/2006/relationships/tags" Target="../tags/tag103.xml"/><Relationship Id="rId5" Type="http://schemas.openxmlformats.org/officeDocument/2006/relationships/image" Target="../media/image4.png"/><Relationship Id="rId4" Type="http://schemas.openxmlformats.org/officeDocument/2006/relationships/tags" Target="../tags/tag102.xml"/><Relationship Id="rId3" Type="http://schemas.openxmlformats.org/officeDocument/2006/relationships/image" Target="../media/image6.png"/><Relationship Id="rId2" Type="http://schemas.openxmlformats.org/officeDocument/2006/relationships/tags" Target="../tags/tag101.xml"/><Relationship Id="rId17" Type="http://schemas.openxmlformats.org/officeDocument/2006/relationships/notesSlide" Target="../notesSlides/notesSlide22.xml"/><Relationship Id="rId16" Type="http://schemas.openxmlformats.org/officeDocument/2006/relationships/slideLayout" Target="../slideLayouts/slideLayout2.xml"/><Relationship Id="rId15" Type="http://schemas.openxmlformats.org/officeDocument/2006/relationships/image" Target="../media/image5.png"/><Relationship Id="rId14" Type="http://schemas.openxmlformats.org/officeDocument/2006/relationships/tags" Target="../tags/tag107.xml"/><Relationship Id="rId13" Type="http://schemas.openxmlformats.org/officeDocument/2006/relationships/image" Target="../media/image1.jpeg"/><Relationship Id="rId12" Type="http://schemas.openxmlformats.org/officeDocument/2006/relationships/tags" Target="../tags/tag106.xml"/><Relationship Id="rId11" Type="http://schemas.openxmlformats.org/officeDocument/2006/relationships/image" Target="../media/image3.png"/><Relationship Id="rId10" Type="http://schemas.openxmlformats.org/officeDocument/2006/relationships/tags" Target="../tags/tag105.xml"/><Relationship Id="rId1" Type="http://schemas.openxmlformats.org/officeDocument/2006/relationships/tags" Target="../tags/tag100.xml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109.xml"/><Relationship Id="rId1" Type="http://schemas.openxmlformats.org/officeDocument/2006/relationships/tags" Target="../tags/tag108.xml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tags" Target="../tags/tag114.xml"/><Relationship Id="rId8" Type="http://schemas.openxmlformats.org/officeDocument/2006/relationships/image" Target="../media/image2.png"/><Relationship Id="rId7" Type="http://schemas.openxmlformats.org/officeDocument/2006/relationships/tags" Target="../tags/tag113.xml"/><Relationship Id="rId6" Type="http://schemas.openxmlformats.org/officeDocument/2006/relationships/image" Target="../media/image7.png"/><Relationship Id="rId5" Type="http://schemas.openxmlformats.org/officeDocument/2006/relationships/tags" Target="../tags/tag112.xml"/><Relationship Id="rId4" Type="http://schemas.openxmlformats.org/officeDocument/2006/relationships/image" Target="../media/image4.png"/><Relationship Id="rId3" Type="http://schemas.openxmlformats.org/officeDocument/2006/relationships/tags" Target="../tags/tag111.xml"/><Relationship Id="rId2" Type="http://schemas.openxmlformats.org/officeDocument/2006/relationships/image" Target="../media/image6.png"/><Relationship Id="rId16" Type="http://schemas.openxmlformats.org/officeDocument/2006/relationships/notesSlide" Target="../notesSlides/notesSlide24.xml"/><Relationship Id="rId15" Type="http://schemas.openxmlformats.org/officeDocument/2006/relationships/slideLayout" Target="../slideLayouts/slideLayout2.xml"/><Relationship Id="rId14" Type="http://schemas.openxmlformats.org/officeDocument/2006/relationships/image" Target="../media/image5.png"/><Relationship Id="rId13" Type="http://schemas.openxmlformats.org/officeDocument/2006/relationships/tags" Target="../tags/tag116.xml"/><Relationship Id="rId12" Type="http://schemas.openxmlformats.org/officeDocument/2006/relationships/image" Target="../media/image1.jpeg"/><Relationship Id="rId11" Type="http://schemas.openxmlformats.org/officeDocument/2006/relationships/tags" Target="../tags/tag115.xml"/><Relationship Id="rId10" Type="http://schemas.openxmlformats.org/officeDocument/2006/relationships/image" Target="../media/image3.png"/><Relationship Id="rId1" Type="http://schemas.openxmlformats.org/officeDocument/2006/relationships/tags" Target="../tags/tag110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tags" Target="../tags/tag30.xml"/><Relationship Id="rId8" Type="http://schemas.openxmlformats.org/officeDocument/2006/relationships/tags" Target="../tags/tag29.xml"/><Relationship Id="rId7" Type="http://schemas.openxmlformats.org/officeDocument/2006/relationships/tags" Target="../tags/tag28.xml"/><Relationship Id="rId6" Type="http://schemas.openxmlformats.org/officeDocument/2006/relationships/tags" Target="../tags/tag27.xml"/><Relationship Id="rId5" Type="http://schemas.openxmlformats.org/officeDocument/2006/relationships/tags" Target="../tags/tag26.xml"/><Relationship Id="rId4" Type="http://schemas.openxmlformats.org/officeDocument/2006/relationships/tags" Target="../tags/tag25.xml"/><Relationship Id="rId3" Type="http://schemas.openxmlformats.org/officeDocument/2006/relationships/tags" Target="../tags/tag24.xml"/><Relationship Id="rId23" Type="http://schemas.openxmlformats.org/officeDocument/2006/relationships/notesSlide" Target="../notesSlides/notesSlide3.xml"/><Relationship Id="rId22" Type="http://schemas.openxmlformats.org/officeDocument/2006/relationships/slideLayout" Target="../slideLayouts/slideLayout2.xml"/><Relationship Id="rId21" Type="http://schemas.openxmlformats.org/officeDocument/2006/relationships/tags" Target="../tags/tag40.xml"/><Relationship Id="rId20" Type="http://schemas.openxmlformats.org/officeDocument/2006/relationships/tags" Target="../tags/tag39.xml"/><Relationship Id="rId2" Type="http://schemas.openxmlformats.org/officeDocument/2006/relationships/image" Target="../media/image8.jpeg"/><Relationship Id="rId19" Type="http://schemas.openxmlformats.org/officeDocument/2006/relationships/image" Target="../media/image10.png"/><Relationship Id="rId18" Type="http://schemas.openxmlformats.org/officeDocument/2006/relationships/tags" Target="../tags/tag38.xml"/><Relationship Id="rId17" Type="http://schemas.openxmlformats.org/officeDocument/2006/relationships/tags" Target="../tags/tag37.xml"/><Relationship Id="rId16" Type="http://schemas.openxmlformats.org/officeDocument/2006/relationships/tags" Target="../tags/tag36.xml"/><Relationship Id="rId15" Type="http://schemas.openxmlformats.org/officeDocument/2006/relationships/tags" Target="../tags/tag35.xml"/><Relationship Id="rId14" Type="http://schemas.openxmlformats.org/officeDocument/2006/relationships/tags" Target="../tags/tag34.xml"/><Relationship Id="rId13" Type="http://schemas.openxmlformats.org/officeDocument/2006/relationships/tags" Target="../tags/tag33.xml"/><Relationship Id="rId12" Type="http://schemas.openxmlformats.org/officeDocument/2006/relationships/image" Target="../media/image9.jpeg"/><Relationship Id="rId11" Type="http://schemas.openxmlformats.org/officeDocument/2006/relationships/tags" Target="../tags/tag32.xml"/><Relationship Id="rId10" Type="http://schemas.openxmlformats.org/officeDocument/2006/relationships/tags" Target="../tags/tag31.xml"/><Relationship Id="rId1" Type="http://schemas.openxmlformats.org/officeDocument/2006/relationships/tags" Target="../tags/tag2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tags" Target="../tags/tag44.xml"/><Relationship Id="rId4" Type="http://schemas.openxmlformats.org/officeDocument/2006/relationships/image" Target="../media/image11.png"/><Relationship Id="rId3" Type="http://schemas.openxmlformats.org/officeDocument/2006/relationships/tags" Target="../tags/tag43.xml"/><Relationship Id="rId2" Type="http://schemas.openxmlformats.org/officeDocument/2006/relationships/tags" Target="../tags/tag42.xml"/><Relationship Id="rId1" Type="http://schemas.openxmlformats.org/officeDocument/2006/relationships/tags" Target="../tags/tag41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1" Type="http://schemas.openxmlformats.org/officeDocument/2006/relationships/tags" Target="../tags/tag45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4.jpeg"/><Relationship Id="rId1" Type="http://schemas.openxmlformats.org/officeDocument/2006/relationships/tags" Target="../tags/tag46.xml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5.png"/><Relationship Id="rId2" Type="http://schemas.openxmlformats.org/officeDocument/2006/relationships/tags" Target="../tags/tag48.xml"/><Relationship Id="rId1" Type="http://schemas.openxmlformats.org/officeDocument/2006/relationships/tags" Target="../tags/tag4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9.xml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6.png"/><Relationship Id="rId3" Type="http://schemas.openxmlformats.org/officeDocument/2006/relationships/tags" Target="../tags/tag52.xml"/><Relationship Id="rId2" Type="http://schemas.openxmlformats.org/officeDocument/2006/relationships/tags" Target="../tags/tag51.xml"/><Relationship Id="rId1" Type="http://schemas.openxmlformats.org/officeDocument/2006/relationships/tags" Target="../tags/tag5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7d4a0609a6_0_0"/>
          <p:cNvSpPr txBox="1">
            <a:spLocks noGrp="1"/>
          </p:cNvSpPr>
          <p:nvPr>
            <p:ph type="ctrTitle"/>
          </p:nvPr>
        </p:nvSpPr>
        <p:spPr>
          <a:xfrm>
            <a:off x="3181350" y="2055400"/>
            <a:ext cx="5829300" cy="14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 panose="020F0502020204030204"/>
              <a:buNone/>
            </a:pPr>
            <a:r>
              <a:rPr lang="en-US" sz="6600"/>
              <a:t>Typhoon Sensei</a:t>
            </a:r>
            <a:endParaRPr lang="en-US" sz="6600"/>
          </a:p>
        </p:txBody>
      </p:sp>
      <p:sp>
        <p:nvSpPr>
          <p:cNvPr id="2" name="副标题 1"/>
          <p:cNvSpPr/>
          <p:nvPr>
            <p:ph type="subTitle" idx="1"/>
          </p:nvPr>
        </p:nvSpPr>
        <p:spPr/>
        <p:txBody>
          <a:bodyPr/>
          <a:p>
            <a:r>
              <a:rPr lang="en-US" altLang="zh-CN"/>
              <a:t>NVIDIA TEAM</a:t>
            </a:r>
            <a:endParaRPr lang="en-US" altLang="zh-CN"/>
          </a:p>
        </p:txBody>
      </p:sp>
      <p:sp>
        <p:nvSpPr>
          <p:cNvPr id="3" name="文本框 2"/>
          <p:cNvSpPr txBox="1"/>
          <p:nvPr/>
        </p:nvSpPr>
        <p:spPr>
          <a:xfrm>
            <a:off x="7397115" y="4471035"/>
            <a:ext cx="40640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7d4a0609a6_0_81"/>
          <p:cNvSpPr txBox="1">
            <a:spLocks noGrp="1"/>
          </p:cNvSpPr>
          <p:nvPr>
            <p:ph type="body" idx="1"/>
            <p:custDataLst>
              <p:tags r:id="rId1"/>
            </p:custDataLst>
          </p:nvPr>
        </p:nvSpPr>
        <p:spPr>
          <a:xfrm>
            <a:off x="493395" y="1557020"/>
            <a:ext cx="11265535" cy="4001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p>
            <a:pPr marL="457200" lvl="1" indent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 sz="2625">
                <a:sym typeface="+mn-ea"/>
              </a:rPr>
              <a:t>2. </a:t>
            </a:r>
            <a:r>
              <a:rPr sz="2625">
                <a:sym typeface="+mn-ea"/>
              </a:rPr>
              <a:t>limitations of FCN in typhoon forecasting</a:t>
            </a:r>
            <a:endParaRPr sz="2625"/>
          </a:p>
          <a:p>
            <a:pPr marL="0" lvl="0" indent="457200" algn="ctr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 sz="2800" i="1">
                <a:solidFill>
                  <a:schemeClr val="tx2">
                    <a:lumMod val="50000"/>
                  </a:schemeClr>
                </a:solidFill>
                <a:sym typeface="+mn-ea"/>
              </a:rPr>
              <a:t>“FCN is a global data-driven weather forecasting model that provides accurate short to medium range </a:t>
            </a:r>
            <a:r>
              <a:rPr lang="en-US" sz="2800" i="1">
                <a:solidFill>
                  <a:srgbClr val="FF0000"/>
                </a:solidFill>
                <a:sym typeface="+mn-ea"/>
              </a:rPr>
              <a:t>global predictions</a:t>
            </a:r>
            <a:r>
              <a:rPr lang="en-US" sz="2800" i="1">
                <a:solidFill>
                  <a:schemeClr val="tx2">
                    <a:lumMod val="50000"/>
                  </a:schemeClr>
                </a:solidFill>
                <a:sym typeface="+mn-ea"/>
              </a:rPr>
              <a:t> at 0.25◦ resolution. ”</a:t>
            </a:r>
            <a:endParaRPr sz="2800"/>
          </a:p>
        </p:txBody>
      </p:sp>
      <p:sp>
        <p:nvSpPr>
          <p:cNvPr id="3" name="流程图: 过程 2"/>
          <p:cNvSpPr/>
          <p:nvPr>
            <p:custDataLst>
              <p:tags r:id="rId2"/>
            </p:custDataLst>
          </p:nvPr>
        </p:nvSpPr>
        <p:spPr>
          <a:xfrm>
            <a:off x="916940" y="287020"/>
            <a:ext cx="10217785" cy="1130935"/>
          </a:xfrm>
          <a:prstGeom prst="flowChartProcess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lvl="0" indent="-457200" algn="ctr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</a:pPr>
            <a:r>
              <a:rPr sz="2000">
                <a:solidFill>
                  <a:schemeClr val="tx1"/>
                </a:solidFill>
                <a:sym typeface="+mn-ea"/>
              </a:rPr>
              <a:t>The model is already developed, but training it within the limited time is unfeasible.</a:t>
            </a:r>
            <a:endParaRPr sz="2000">
              <a:solidFill>
                <a:schemeClr val="tx1"/>
              </a:solidFill>
              <a:sym typeface="+mn-ea"/>
            </a:endParaRPr>
          </a:p>
          <a:p>
            <a:pPr lvl="0" indent="-457200" algn="ctr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</a:pPr>
            <a:r>
              <a:rPr sz="2000">
                <a:solidFill>
                  <a:schemeClr val="tx1"/>
                </a:solidFill>
                <a:sym typeface="+mn-ea"/>
              </a:rPr>
              <a:t>How can we improve this situation?</a:t>
            </a:r>
            <a:endParaRPr lang="zh-CN" altLang="en-US" sz="2000">
              <a:solidFill>
                <a:schemeClr val="tx1"/>
              </a:solidFill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627370" y="3148965"/>
            <a:ext cx="5654040" cy="2667000"/>
          </a:xfrm>
          <a:prstGeom prst="rect">
            <a:avLst/>
          </a:prstGeom>
        </p:spPr>
      </p:pic>
      <p:cxnSp>
        <p:nvCxnSpPr>
          <p:cNvPr id="6" name="直接箭头连接符 5"/>
          <p:cNvCxnSpPr/>
          <p:nvPr>
            <p:custDataLst>
              <p:tags r:id="rId5"/>
            </p:custDataLst>
          </p:nvPr>
        </p:nvCxnSpPr>
        <p:spPr>
          <a:xfrm flipV="1">
            <a:off x="5735320" y="4138930"/>
            <a:ext cx="3716655" cy="19685"/>
          </a:xfrm>
          <a:prstGeom prst="straightConnector1">
            <a:avLst/>
          </a:prstGeom>
          <a:ln>
            <a:solidFill>
              <a:srgbClr val="FF0000"/>
            </a:solidFill>
            <a:tailEnd type="arrow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7" name="直接箭头连接符 6"/>
          <p:cNvCxnSpPr/>
          <p:nvPr>
            <p:custDataLst>
              <p:tags r:id="rId6"/>
            </p:custDataLst>
          </p:nvPr>
        </p:nvCxnSpPr>
        <p:spPr>
          <a:xfrm flipV="1">
            <a:off x="5735320" y="5147310"/>
            <a:ext cx="3716655" cy="19685"/>
          </a:xfrm>
          <a:prstGeom prst="straightConnector1">
            <a:avLst/>
          </a:prstGeom>
          <a:ln>
            <a:solidFill>
              <a:srgbClr val="FF0000"/>
            </a:solidFill>
            <a:tailEnd type="arrow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>
            <p:custDataLst>
              <p:tags r:id="rId7"/>
            </p:custDataLst>
          </p:nvPr>
        </p:nvSpPr>
        <p:spPr>
          <a:xfrm>
            <a:off x="5735320" y="6155690"/>
            <a:ext cx="49409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400" b="1">
                <a:solidFill>
                  <a:srgbClr val="FF0000"/>
                </a:solidFill>
              </a:rPr>
              <a:t>+ 250hPa          T, U, V, Z, RH</a:t>
            </a:r>
            <a:endParaRPr lang="en-US" sz="2400" b="1">
              <a:solidFill>
                <a:srgbClr val="FF000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4545" y="3185795"/>
            <a:ext cx="4575810" cy="34302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7d4a0609a6_0_81"/>
          <p:cNvSpPr txBox="1">
            <a:spLocks noGrp="1"/>
          </p:cNvSpPr>
          <p:nvPr>
            <p:ph type="body" idx="1"/>
            <p:custDataLst>
              <p:tags r:id="rId1"/>
            </p:custDataLst>
          </p:nvPr>
        </p:nvSpPr>
        <p:spPr>
          <a:xfrm>
            <a:off x="493395" y="1557020"/>
            <a:ext cx="10641330" cy="14116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p>
            <a:pPr marL="457200" lvl="1" indent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 sz="2625">
                <a:sym typeface="+mn-ea"/>
              </a:rPr>
              <a:t>3. </a:t>
            </a:r>
            <a:r>
              <a:rPr sz="2625">
                <a:sym typeface="+mn-ea"/>
              </a:rPr>
              <a:t> </a:t>
            </a:r>
            <a:r>
              <a:rPr sz="2625" dirty="0">
                <a:sym typeface="+mn-ea"/>
              </a:rPr>
              <a:t>Reduce the </a:t>
            </a:r>
            <a:r>
              <a:rPr lang="en-US" altLang="ko-KR" sz="2625" dirty="0">
                <a:sym typeface="+mn-ea"/>
              </a:rPr>
              <a:t>forecast intervals &amp; increase frequency</a:t>
            </a:r>
            <a:endParaRPr lang="ko-KR" altLang="en-US" sz="2625">
              <a:sym typeface="+mn-ea"/>
            </a:endParaRPr>
          </a:p>
          <a:p>
            <a:pPr marL="457200" lvl="1" indent="0" algn="ctr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 sz="2625" i="1">
                <a:solidFill>
                  <a:schemeClr val="tx2">
                    <a:lumMod val="50000"/>
                  </a:schemeClr>
                </a:solidFill>
                <a:sym typeface="+mn-ea"/>
              </a:rPr>
              <a:t>“</a:t>
            </a:r>
            <a:r>
              <a:rPr sz="2625" i="1">
                <a:solidFill>
                  <a:schemeClr val="tx2">
                    <a:lumMod val="50000"/>
                  </a:schemeClr>
                </a:solidFill>
                <a:sym typeface="+mn-ea"/>
              </a:rPr>
              <a:t>These variables, listed in the table below are sampled from the ERA5 dataset at a temporal resolution of </a:t>
            </a:r>
            <a:r>
              <a:rPr sz="2625" i="1">
                <a:solidFill>
                  <a:srgbClr val="FF0000"/>
                </a:solidFill>
                <a:sym typeface="+mn-ea"/>
              </a:rPr>
              <a:t>6 hours</a:t>
            </a:r>
            <a:r>
              <a:rPr sz="2625" i="1">
                <a:solidFill>
                  <a:schemeClr val="tx2">
                    <a:lumMod val="50000"/>
                  </a:schemeClr>
                </a:solidFill>
                <a:sym typeface="+mn-ea"/>
              </a:rPr>
              <a:t>.</a:t>
            </a:r>
            <a:r>
              <a:rPr lang="en-US" sz="2625" i="1">
                <a:solidFill>
                  <a:schemeClr val="tx2">
                    <a:lumMod val="50000"/>
                  </a:schemeClr>
                </a:solidFill>
                <a:sym typeface="+mn-ea"/>
              </a:rPr>
              <a:t>”</a:t>
            </a:r>
            <a:endParaRPr sz="2625" i="1">
              <a:solidFill>
                <a:schemeClr val="tx2">
                  <a:lumMod val="50000"/>
                </a:schemeClr>
              </a:solidFill>
              <a:sym typeface="+mn-ea"/>
            </a:endParaRPr>
          </a:p>
          <a:p>
            <a:pPr marL="0" lvl="0" indent="457200" algn="ctr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sz="3000"/>
          </a:p>
        </p:txBody>
      </p:sp>
      <p:sp>
        <p:nvSpPr>
          <p:cNvPr id="3" name="流程图: 过程 2"/>
          <p:cNvSpPr/>
          <p:nvPr>
            <p:custDataLst>
              <p:tags r:id="rId2"/>
            </p:custDataLst>
          </p:nvPr>
        </p:nvSpPr>
        <p:spPr>
          <a:xfrm>
            <a:off x="916940" y="287020"/>
            <a:ext cx="10217785" cy="1130935"/>
          </a:xfrm>
          <a:prstGeom prst="flowChartProcess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lvl="0" indent="-457200" algn="ctr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</a:pPr>
            <a:r>
              <a:rPr sz="2000">
                <a:solidFill>
                  <a:schemeClr val="tx1"/>
                </a:solidFill>
                <a:sym typeface="+mn-ea"/>
              </a:rPr>
              <a:t>The model is already developed, but training it within the limited time is unfeasible.</a:t>
            </a:r>
            <a:endParaRPr sz="2000">
              <a:solidFill>
                <a:schemeClr val="tx1"/>
              </a:solidFill>
              <a:sym typeface="+mn-ea"/>
            </a:endParaRPr>
          </a:p>
          <a:p>
            <a:pPr lvl="0" indent="-457200" algn="ctr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</a:pPr>
            <a:r>
              <a:rPr sz="2000">
                <a:solidFill>
                  <a:schemeClr val="tx1"/>
                </a:solidFill>
                <a:sym typeface="+mn-ea"/>
              </a:rPr>
              <a:t>How can we improve this situation?</a:t>
            </a:r>
            <a:endParaRPr lang="zh-CN" altLang="en-US" sz="2000">
              <a:solidFill>
                <a:schemeClr val="tx1"/>
              </a:solidFill>
              <a:sym typeface="+mn-ea"/>
            </a:endParaRPr>
          </a:p>
        </p:txBody>
      </p:sp>
      <p:pic>
        <p:nvPicPr>
          <p:cNvPr id="2" name="图片 1" descr="sample_1810050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8270" y="3107690"/>
            <a:ext cx="4538345" cy="3257550"/>
          </a:xfrm>
          <a:prstGeom prst="rect">
            <a:avLst/>
          </a:prstGeom>
        </p:spPr>
      </p:pic>
      <p:pic>
        <p:nvPicPr>
          <p:cNvPr id="4" name="图片 3" descr="sample_1810050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2195" y="3107690"/>
            <a:ext cx="4567555" cy="32575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7d4a0609a6_0_81"/>
          <p:cNvSpPr txBox="1">
            <a:spLocks noGrp="1"/>
          </p:cNvSpPr>
          <p:nvPr>
            <p:ph type="body" idx="1"/>
            <p:custDataLst>
              <p:tags r:id="rId1"/>
            </p:custDataLst>
          </p:nvPr>
        </p:nvSpPr>
        <p:spPr>
          <a:xfrm>
            <a:off x="493395" y="1557020"/>
            <a:ext cx="10641330" cy="654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p>
            <a:pPr marL="457200" lvl="1" indent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 sz="2625">
                <a:sym typeface="+mn-ea"/>
              </a:rPr>
              <a:t>4. </a:t>
            </a:r>
            <a:r>
              <a:rPr sz="2625">
                <a:sym typeface="+mn-ea"/>
              </a:rPr>
              <a:t> </a:t>
            </a:r>
            <a:r>
              <a:rPr sz="2625">
                <a:sym typeface="+mn-ea"/>
              </a:rPr>
              <a:t>Autoregressive Predictions with Ground Truth (GT) Data:</a:t>
            </a:r>
            <a:endParaRPr sz="2625"/>
          </a:p>
          <a:p>
            <a:pPr marL="457200" lvl="1" indent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lang="ko-KR" altLang="en-US" sz="2625">
              <a:sym typeface="+mn-ea"/>
            </a:endParaRPr>
          </a:p>
          <a:p>
            <a:pPr marL="457200" lvl="1" indent="0" algn="ctr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sz="3000"/>
          </a:p>
        </p:txBody>
      </p:sp>
      <p:sp>
        <p:nvSpPr>
          <p:cNvPr id="3" name="流程图: 过程 2"/>
          <p:cNvSpPr/>
          <p:nvPr>
            <p:custDataLst>
              <p:tags r:id="rId2"/>
            </p:custDataLst>
          </p:nvPr>
        </p:nvSpPr>
        <p:spPr>
          <a:xfrm>
            <a:off x="916940" y="287020"/>
            <a:ext cx="10217785" cy="1130935"/>
          </a:xfrm>
          <a:prstGeom prst="flowChartProcess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lvl="0" indent="-457200" algn="ctr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</a:pPr>
            <a:r>
              <a:rPr sz="2000">
                <a:solidFill>
                  <a:schemeClr val="tx1"/>
                </a:solidFill>
                <a:sym typeface="+mn-ea"/>
              </a:rPr>
              <a:t>The model is already developed, but training it within the limited time is unfeasible.</a:t>
            </a:r>
            <a:endParaRPr sz="2000">
              <a:solidFill>
                <a:schemeClr val="tx1"/>
              </a:solidFill>
              <a:sym typeface="+mn-ea"/>
            </a:endParaRPr>
          </a:p>
          <a:p>
            <a:pPr lvl="0" indent="-457200" algn="ctr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</a:pPr>
            <a:r>
              <a:rPr sz="2000">
                <a:solidFill>
                  <a:schemeClr val="tx1"/>
                </a:solidFill>
                <a:sym typeface="+mn-ea"/>
              </a:rPr>
              <a:t>How can we improve this situation?</a:t>
            </a:r>
            <a:endParaRPr lang="zh-CN" altLang="en-US" sz="2000">
              <a:solidFill>
                <a:schemeClr val="tx1"/>
              </a:solidFill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305560" y="2395855"/>
            <a:ext cx="3642360" cy="351282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14390" y="2671445"/>
            <a:ext cx="4996180" cy="2775585"/>
          </a:xfrm>
          <a:prstGeom prst="rect">
            <a:avLst/>
          </a:prstGeom>
        </p:spPr>
      </p:pic>
      <p:cxnSp>
        <p:nvCxnSpPr>
          <p:cNvPr id="5" name="直接箭头连接符 4"/>
          <p:cNvCxnSpPr/>
          <p:nvPr>
            <p:custDataLst>
              <p:tags r:id="rId6"/>
            </p:custDataLst>
          </p:nvPr>
        </p:nvCxnSpPr>
        <p:spPr>
          <a:xfrm>
            <a:off x="5118735" y="4232910"/>
            <a:ext cx="761365" cy="10160"/>
          </a:xfrm>
          <a:prstGeom prst="straightConnector1">
            <a:avLst/>
          </a:prstGeom>
          <a:ln>
            <a:solidFill>
              <a:schemeClr val="accent6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>
            <p:custDataLst>
              <p:tags r:id="rId7"/>
            </p:custDataLst>
          </p:nvPr>
        </p:nvSpPr>
        <p:spPr>
          <a:xfrm>
            <a:off x="2205990" y="6028690"/>
            <a:ext cx="116078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000">
                <a:sym typeface="+mn-ea"/>
              </a:rPr>
              <a:t>Original</a:t>
            </a:r>
            <a:endParaRPr lang="en-US" sz="2000"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650480" y="6028690"/>
            <a:ext cx="24536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/>
              <a:t>New Structure</a:t>
            </a:r>
            <a:endParaRPr lang="en-US" altLang="zh-CN" sz="20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7d4a0609a6_0_81"/>
          <p:cNvSpPr txBox="1">
            <a:spLocks noGrp="1"/>
          </p:cNvSpPr>
          <p:nvPr>
            <p:ph type="body" idx="1"/>
            <p:custDataLst>
              <p:tags r:id="rId1"/>
            </p:custDataLst>
          </p:nvPr>
        </p:nvSpPr>
        <p:spPr>
          <a:xfrm>
            <a:off x="493395" y="1557020"/>
            <a:ext cx="10641330" cy="654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p>
            <a:pPr marL="457200" lvl="1" indent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 sz="2625">
                <a:sym typeface="+mn-ea"/>
              </a:rPr>
              <a:t>4. </a:t>
            </a:r>
            <a:r>
              <a:rPr sz="2625">
                <a:sym typeface="+mn-ea"/>
              </a:rPr>
              <a:t> </a:t>
            </a:r>
            <a:r>
              <a:rPr sz="2625">
                <a:sym typeface="+mn-ea"/>
              </a:rPr>
              <a:t>Autoregressive Predictions with Ground Truth (GT) Data:</a:t>
            </a:r>
            <a:endParaRPr sz="2625"/>
          </a:p>
          <a:p>
            <a:pPr marL="457200" lvl="1" indent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lang="ko-KR" altLang="en-US" sz="2625">
              <a:sym typeface="+mn-ea"/>
            </a:endParaRPr>
          </a:p>
          <a:p>
            <a:pPr marL="457200" lvl="1" indent="0" algn="ctr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sz="3000"/>
          </a:p>
        </p:txBody>
      </p:sp>
      <p:sp>
        <p:nvSpPr>
          <p:cNvPr id="3" name="流程图: 过程 2"/>
          <p:cNvSpPr/>
          <p:nvPr>
            <p:custDataLst>
              <p:tags r:id="rId2"/>
            </p:custDataLst>
          </p:nvPr>
        </p:nvSpPr>
        <p:spPr>
          <a:xfrm>
            <a:off x="916940" y="287020"/>
            <a:ext cx="10217785" cy="1130935"/>
          </a:xfrm>
          <a:prstGeom prst="flowChartProcess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lvl="0" indent="-457200" algn="ctr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</a:pPr>
            <a:r>
              <a:rPr sz="2000">
                <a:solidFill>
                  <a:schemeClr val="tx1"/>
                </a:solidFill>
                <a:sym typeface="+mn-ea"/>
              </a:rPr>
              <a:t>The model is already developed, but training it within the limited time is unfeasible.</a:t>
            </a:r>
            <a:endParaRPr sz="2000">
              <a:solidFill>
                <a:schemeClr val="tx1"/>
              </a:solidFill>
              <a:sym typeface="+mn-ea"/>
            </a:endParaRPr>
          </a:p>
          <a:p>
            <a:pPr lvl="0" indent="-457200" algn="ctr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</a:pPr>
            <a:r>
              <a:rPr sz="2000">
                <a:solidFill>
                  <a:schemeClr val="tx1"/>
                </a:solidFill>
                <a:sym typeface="+mn-ea"/>
              </a:rPr>
              <a:t>How can we improve this situation?</a:t>
            </a:r>
            <a:endParaRPr lang="zh-CN" altLang="en-US" sz="2000">
              <a:solidFill>
                <a:schemeClr val="tx1"/>
              </a:solidFill>
              <a:sym typeface="+mn-ea"/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3347720" y="2211070"/>
            <a:ext cx="4932045" cy="45332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7d4a0609a6_0_81"/>
          <p:cNvSpPr txBox="1">
            <a:spLocks noGrp="1"/>
          </p:cNvSpPr>
          <p:nvPr>
            <p:ph type="body" idx="1"/>
            <p:custDataLst>
              <p:tags r:id="rId1"/>
            </p:custDataLst>
          </p:nvPr>
        </p:nvSpPr>
        <p:spPr>
          <a:xfrm>
            <a:off x="493395" y="1557020"/>
            <a:ext cx="10641330" cy="654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p>
            <a:pPr marL="457200" lvl="1" indent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 sz="2625">
                <a:sym typeface="+mn-ea"/>
              </a:rPr>
              <a:t>4. </a:t>
            </a:r>
            <a:r>
              <a:rPr sz="2625">
                <a:sym typeface="+mn-ea"/>
              </a:rPr>
              <a:t> </a:t>
            </a:r>
            <a:r>
              <a:rPr sz="2625">
                <a:sym typeface="+mn-ea"/>
              </a:rPr>
              <a:t>Autoregressive Predictions with Ground Truth (GT) Data:</a:t>
            </a:r>
            <a:endParaRPr sz="2625"/>
          </a:p>
          <a:p>
            <a:pPr marL="457200" lvl="1" indent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lang="ko-KR" altLang="en-US" sz="2625">
              <a:sym typeface="+mn-ea"/>
            </a:endParaRPr>
          </a:p>
          <a:p>
            <a:pPr marL="457200" lvl="1" indent="0" algn="ctr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sz="3000"/>
          </a:p>
        </p:txBody>
      </p:sp>
      <p:sp>
        <p:nvSpPr>
          <p:cNvPr id="3" name="流程图: 过程 2"/>
          <p:cNvSpPr/>
          <p:nvPr>
            <p:custDataLst>
              <p:tags r:id="rId2"/>
            </p:custDataLst>
          </p:nvPr>
        </p:nvSpPr>
        <p:spPr>
          <a:xfrm>
            <a:off x="916940" y="287020"/>
            <a:ext cx="10217785" cy="1130935"/>
          </a:xfrm>
          <a:prstGeom prst="flowChartProcess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lvl="0" indent="-457200" algn="ctr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</a:pPr>
            <a:r>
              <a:rPr sz="2000">
                <a:solidFill>
                  <a:schemeClr val="tx1"/>
                </a:solidFill>
                <a:sym typeface="+mn-ea"/>
              </a:rPr>
              <a:t>The model is already developed, but training it within the limited time is unfeasible.</a:t>
            </a:r>
            <a:endParaRPr sz="2000">
              <a:solidFill>
                <a:schemeClr val="tx1"/>
              </a:solidFill>
              <a:sym typeface="+mn-ea"/>
            </a:endParaRPr>
          </a:p>
          <a:p>
            <a:pPr lvl="0" indent="-457200" algn="ctr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</a:pPr>
            <a:r>
              <a:rPr sz="2000">
                <a:solidFill>
                  <a:schemeClr val="tx1"/>
                </a:solidFill>
                <a:sym typeface="+mn-ea"/>
              </a:rPr>
              <a:t>How can we improve this situation?</a:t>
            </a:r>
            <a:endParaRPr lang="zh-CN" altLang="en-US" sz="2000">
              <a:solidFill>
                <a:schemeClr val="tx1"/>
              </a:solidFill>
              <a:sym typeface="+mn-ea"/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090930" y="2547620"/>
            <a:ext cx="4390390" cy="344995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rcRect l="903" r="1208"/>
          <a:stretch>
            <a:fillRect/>
          </a:stretch>
        </p:blipFill>
        <p:spPr>
          <a:xfrm>
            <a:off x="6236335" y="2211070"/>
            <a:ext cx="4683125" cy="42373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7d4a0609a6_0_81"/>
          <p:cNvSpPr txBox="1">
            <a:spLocks noGrp="1"/>
          </p:cNvSpPr>
          <p:nvPr>
            <p:ph type="body" idx="1"/>
            <p:custDataLst>
              <p:tags r:id="rId1"/>
            </p:custDataLst>
          </p:nvPr>
        </p:nvSpPr>
        <p:spPr>
          <a:xfrm>
            <a:off x="493395" y="1557020"/>
            <a:ext cx="11265535" cy="4001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p>
            <a:pPr lvl="0" indent="-4572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</a:pPr>
            <a:r>
              <a:rPr lang="en-US" altLang="ko-KR" sz="3000" dirty="0">
                <a:sym typeface="+mn-ea"/>
              </a:rPr>
              <a:t>The problems we encountered &amp; proposed solutions</a:t>
            </a:r>
            <a:endParaRPr lang="en-US" altLang="ko-KR" sz="3000" dirty="0"/>
          </a:p>
          <a:p>
            <a:pPr marL="457200" lvl="1" indent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 altLang="ko-KR" sz="3000" dirty="0">
                <a:sym typeface="+mn-ea"/>
              </a:rPr>
              <a:t>1. Selecting the typhoon influence radius</a:t>
            </a:r>
            <a:endParaRPr lang="ko-KR" altLang="en-US" sz="2625"/>
          </a:p>
        </p:txBody>
      </p:sp>
      <p:sp>
        <p:nvSpPr>
          <p:cNvPr id="2" name="流程图: 过程 1"/>
          <p:cNvSpPr/>
          <p:nvPr>
            <p:custDataLst>
              <p:tags r:id="rId2"/>
            </p:custDataLst>
          </p:nvPr>
        </p:nvSpPr>
        <p:spPr>
          <a:xfrm>
            <a:off x="916940" y="287020"/>
            <a:ext cx="10217785" cy="1130935"/>
          </a:xfrm>
          <a:prstGeom prst="flowChartProcess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sz="2000">
                <a:solidFill>
                  <a:schemeClr val="tx1"/>
                </a:solidFill>
                <a:sym typeface="+mn-ea"/>
              </a:rPr>
              <a:t>Considering the possibility of applying the model for typhoon forecasts.</a:t>
            </a:r>
            <a:endParaRPr lang="zh-CN" altLang="en-US" sz="2000">
              <a:solidFill>
                <a:schemeClr val="tx1"/>
              </a:solidFill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916940" y="2716530"/>
            <a:ext cx="6338570" cy="284162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163060" y="5558155"/>
            <a:ext cx="29444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800"/>
              <a:t>From Typhoon White Book</a:t>
            </a:r>
            <a:endParaRPr lang="en-US" altLang="zh-CN" sz="1800"/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rcRect l="33133" r="30200" b="9014"/>
          <a:stretch>
            <a:fillRect/>
          </a:stretch>
        </p:blipFill>
        <p:spPr>
          <a:xfrm>
            <a:off x="7486015" y="2153285"/>
            <a:ext cx="3544570" cy="43973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kongrey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25210" y="2479675"/>
            <a:ext cx="6066790" cy="3640455"/>
          </a:xfrm>
          <a:prstGeom prst="rect">
            <a:avLst/>
          </a:prstGeom>
        </p:spPr>
      </p:pic>
      <p:sp>
        <p:nvSpPr>
          <p:cNvPr id="104" name="Google Shape;104;g7d4a0609a6_0_81"/>
          <p:cNvSpPr txBox="1"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493395" y="1557020"/>
            <a:ext cx="11265535" cy="4001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p>
            <a:pPr marL="457200" lvl="1" indent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 sz="2625" dirty="0">
                <a:sym typeface="+mn-ea"/>
              </a:rPr>
              <a:t>2. Processing multiple typhoons</a:t>
            </a:r>
            <a:endParaRPr lang="en-US" sz="2625">
              <a:sym typeface="+mn-ea"/>
            </a:endParaRPr>
          </a:p>
        </p:txBody>
      </p:sp>
      <p:sp>
        <p:nvSpPr>
          <p:cNvPr id="2" name="流程图: 过程 1"/>
          <p:cNvSpPr/>
          <p:nvPr>
            <p:custDataLst>
              <p:tags r:id="rId3"/>
            </p:custDataLst>
          </p:nvPr>
        </p:nvSpPr>
        <p:spPr>
          <a:xfrm>
            <a:off x="916940" y="287020"/>
            <a:ext cx="10217785" cy="1130935"/>
          </a:xfrm>
          <a:prstGeom prst="flowChartProcess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sz="2000">
                <a:solidFill>
                  <a:schemeClr val="tx1"/>
                </a:solidFill>
                <a:sym typeface="+mn-ea"/>
              </a:rPr>
              <a:t>Considering the possibility of applying the model for typhoon forecasts.</a:t>
            </a:r>
            <a:endParaRPr lang="zh-CN" altLang="en-US" sz="2000">
              <a:solidFill>
                <a:schemeClr val="tx1"/>
              </a:solidFill>
              <a:sym typeface="+mn-ea"/>
            </a:endParaRPr>
          </a:p>
        </p:txBody>
      </p:sp>
      <p:pic>
        <p:nvPicPr>
          <p:cNvPr id="3" name="图片 2" descr="animation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99465" y="2479675"/>
            <a:ext cx="6529705" cy="3917950"/>
          </a:xfrm>
          <a:prstGeom prst="rect">
            <a:avLst/>
          </a:prstGeom>
        </p:spPr>
      </p:pic>
      <p:cxnSp>
        <p:nvCxnSpPr>
          <p:cNvPr id="6" name="直接箭头连接符 5"/>
          <p:cNvCxnSpPr/>
          <p:nvPr>
            <p:custDataLst>
              <p:tags r:id="rId5"/>
            </p:custDataLst>
          </p:nvPr>
        </p:nvCxnSpPr>
        <p:spPr>
          <a:xfrm flipV="1">
            <a:off x="5344160" y="4328795"/>
            <a:ext cx="1157605" cy="2540"/>
          </a:xfrm>
          <a:prstGeom prst="straightConnector1">
            <a:avLst/>
          </a:prstGeom>
          <a:ln>
            <a:solidFill>
              <a:srgbClr val="FF0000"/>
            </a:solidFill>
            <a:tailEnd type="arrow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7d4a0609a6_0_81"/>
          <p:cNvSpPr txBox="1">
            <a:spLocks noGrp="1"/>
          </p:cNvSpPr>
          <p:nvPr>
            <p:ph type="body" idx="1"/>
            <p:custDataLst>
              <p:tags r:id="rId1"/>
            </p:custDataLst>
          </p:nvPr>
        </p:nvSpPr>
        <p:spPr>
          <a:xfrm>
            <a:off x="493395" y="1557020"/>
            <a:ext cx="11265535" cy="4001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p>
            <a:pPr marL="457200" lvl="1" indent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 sz="2625" dirty="0">
                <a:sym typeface="+mn-ea"/>
              </a:rPr>
              <a:t>3. </a:t>
            </a:r>
            <a:r>
              <a:rPr lang="en-US" altLang="ko-KR" sz="2625" dirty="0">
                <a:sym typeface="+mn-ea"/>
              </a:rPr>
              <a:t>How to make users use it?</a:t>
            </a:r>
            <a:endParaRPr lang="en-US" altLang="ko-KR" sz="2625">
              <a:sym typeface="+mn-ea"/>
            </a:endParaRPr>
          </a:p>
        </p:txBody>
      </p:sp>
      <p:sp>
        <p:nvSpPr>
          <p:cNvPr id="2" name="流程图: 过程 1"/>
          <p:cNvSpPr/>
          <p:nvPr>
            <p:custDataLst>
              <p:tags r:id="rId2"/>
            </p:custDataLst>
          </p:nvPr>
        </p:nvSpPr>
        <p:spPr>
          <a:xfrm>
            <a:off x="916940" y="287020"/>
            <a:ext cx="10217785" cy="1130935"/>
          </a:xfrm>
          <a:prstGeom prst="flowChartProcess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sz="2000">
                <a:solidFill>
                  <a:schemeClr val="tx1"/>
                </a:solidFill>
                <a:sym typeface="+mn-ea"/>
              </a:rPr>
              <a:t>Considering the possibility of applying the model for typhoon forecasts.</a:t>
            </a:r>
            <a:endParaRPr lang="zh-CN" altLang="en-US" sz="2000">
              <a:solidFill>
                <a:schemeClr val="tx1"/>
              </a:solidFill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7855" y="2122170"/>
            <a:ext cx="8275320" cy="43929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"/>
          <p:cNvSpPr txBox="1">
            <a:spLocks noGrp="1"/>
          </p:cNvSpPr>
          <p:nvPr>
            <p:ph type="title"/>
          </p:nvPr>
        </p:nvSpPr>
        <p:spPr>
          <a:xfrm>
            <a:off x="1981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 panose="020F0502020204030204"/>
              <a:buNone/>
            </a:pPr>
            <a:r>
              <a:t>Insights from the Hackathon</a:t>
            </a:r>
          </a:p>
        </p:txBody>
      </p:sp>
      <p:sp>
        <p:nvSpPr>
          <p:cNvPr id="104" name="Google Shape;104;g7d4a0609a6_0_81"/>
          <p:cNvSpPr txBox="1">
            <a:spLocks noGrp="1"/>
          </p:cNvSpPr>
          <p:nvPr>
            <p:ph type="body" idx="1"/>
          </p:nvPr>
        </p:nvSpPr>
        <p:spPr>
          <a:xfrm>
            <a:off x="493395" y="1349375"/>
            <a:ext cx="11265535" cy="1034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p>
            <a:pPr lvl="0" indent="-4572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</a:pPr>
            <a:r>
              <a:rPr lang="en-US" sz="3000"/>
              <a:t>P</a:t>
            </a:r>
            <a:r>
              <a:rPr sz="3000"/>
              <a:t>otential research topics for future exploration.</a:t>
            </a:r>
            <a:endParaRPr sz="3000"/>
          </a:p>
          <a:p>
            <a:pPr marL="457200" lvl="1" indent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 sz="2625"/>
              <a:t>1. AFNO -&gt; SFNO</a:t>
            </a:r>
            <a:endParaRPr lang="en-US" sz="2625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41420" y="2046605"/>
            <a:ext cx="3863340" cy="44043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604760" y="5847715"/>
            <a:ext cx="4064000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Bonev, Boris et al. “Spherical Fourier Neural Operators: Learning Stable Dynamics on the Sphere.” ArXiv abs/2306.03838 (2023): n. pag.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" grpId="0" build="p"/>
      <p:bldP spid="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"/>
          <p:cNvSpPr txBox="1">
            <a:spLocks noGrp="1"/>
          </p:cNvSpPr>
          <p:nvPr>
            <p:ph type="title"/>
          </p:nvPr>
        </p:nvSpPr>
        <p:spPr>
          <a:xfrm>
            <a:off x="1981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 panose="020F0502020204030204"/>
              <a:buNone/>
            </a:pPr>
            <a:r>
              <a:t>Insights from the Hackathon</a:t>
            </a:r>
          </a:p>
        </p:txBody>
      </p:sp>
      <p:sp>
        <p:nvSpPr>
          <p:cNvPr id="104" name="Google Shape;104;g7d4a0609a6_0_81"/>
          <p:cNvSpPr txBox="1">
            <a:spLocks noGrp="1"/>
          </p:cNvSpPr>
          <p:nvPr>
            <p:ph type="body" idx="1"/>
            <p:custDataLst>
              <p:tags r:id="rId1"/>
            </p:custDataLst>
          </p:nvPr>
        </p:nvSpPr>
        <p:spPr>
          <a:xfrm>
            <a:off x="493395" y="1349375"/>
            <a:ext cx="11265535" cy="4001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p>
            <a:pPr lvl="0" indent="-4572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</a:pPr>
            <a:r>
              <a:rPr lang="en-US" sz="3000"/>
              <a:t>P</a:t>
            </a:r>
            <a:r>
              <a:rPr sz="3000"/>
              <a:t>otential research topics for future exploration.</a:t>
            </a:r>
            <a:endParaRPr sz="3000"/>
          </a:p>
          <a:p>
            <a:pPr marL="457200" lvl="1" indent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 sz="2625">
                <a:sym typeface="+mn-ea"/>
              </a:rPr>
              <a:t>2. Change variables</a:t>
            </a:r>
            <a:endParaRPr lang="en-US" sz="2625"/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3268980" y="2683510"/>
            <a:ext cx="5654040" cy="2667000"/>
          </a:xfrm>
          <a:prstGeom prst="rect">
            <a:avLst/>
          </a:prstGeom>
        </p:spPr>
      </p:pic>
      <p:cxnSp>
        <p:nvCxnSpPr>
          <p:cNvPr id="6" name="直接箭头连接符 5"/>
          <p:cNvCxnSpPr/>
          <p:nvPr>
            <p:custDataLst>
              <p:tags r:id="rId4"/>
            </p:custDataLst>
          </p:nvPr>
        </p:nvCxnSpPr>
        <p:spPr>
          <a:xfrm flipV="1">
            <a:off x="3376930" y="3673475"/>
            <a:ext cx="3716655" cy="19685"/>
          </a:xfrm>
          <a:prstGeom prst="straightConnector1">
            <a:avLst/>
          </a:prstGeom>
          <a:ln>
            <a:solidFill>
              <a:srgbClr val="FF0000"/>
            </a:solidFill>
            <a:tailEnd type="arrow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7" name="直接箭头连接符 6"/>
          <p:cNvCxnSpPr/>
          <p:nvPr>
            <p:custDataLst>
              <p:tags r:id="rId5"/>
            </p:custDataLst>
          </p:nvPr>
        </p:nvCxnSpPr>
        <p:spPr>
          <a:xfrm flipV="1">
            <a:off x="3376930" y="4681855"/>
            <a:ext cx="3716655" cy="19685"/>
          </a:xfrm>
          <a:prstGeom prst="straightConnector1">
            <a:avLst/>
          </a:prstGeom>
          <a:ln>
            <a:solidFill>
              <a:srgbClr val="FF0000"/>
            </a:solidFill>
            <a:tailEnd type="arrow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>
            <p:custDataLst>
              <p:tags r:id="rId6"/>
            </p:custDataLst>
          </p:nvPr>
        </p:nvSpPr>
        <p:spPr>
          <a:xfrm>
            <a:off x="3376930" y="5690235"/>
            <a:ext cx="49409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400" b="1">
                <a:solidFill>
                  <a:srgbClr val="FF0000"/>
                </a:solidFill>
              </a:rPr>
              <a:t>+ 250hPa          T, U, V, Z, RH</a:t>
            </a:r>
            <a:endParaRPr lang="en-US" sz="2400" b="1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"/>
          <p:cNvSpPr txBox="1">
            <a:spLocks noGrp="1"/>
          </p:cNvSpPr>
          <p:nvPr>
            <p:ph type="title"/>
          </p:nvPr>
        </p:nvSpPr>
        <p:spPr>
          <a:xfrm>
            <a:off x="1981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 panose="020F0502020204030204"/>
              <a:buNone/>
            </a:pPr>
            <a:r>
              <a:rPr lang="en-US"/>
              <a:t>Our Members</a:t>
            </a:r>
            <a:endParaRPr 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589915" y="1420495"/>
            <a:ext cx="1824990" cy="2402205"/>
            <a:chOff x="720" y="2236"/>
            <a:chExt cx="2874" cy="3783"/>
          </a:xfrm>
        </p:grpSpPr>
        <p:sp>
          <p:nvSpPr>
            <p:cNvPr id="29" name="椭圆 28"/>
            <p:cNvSpPr/>
            <p:nvPr>
              <p:custDataLst>
                <p:tags r:id="rId1"/>
              </p:custDataLst>
            </p:nvPr>
          </p:nvSpPr>
          <p:spPr>
            <a:xfrm>
              <a:off x="1307" y="2236"/>
              <a:ext cx="1701" cy="1700"/>
            </a:xfrm>
            <a:prstGeom prst="ellipse">
              <a:avLst/>
            </a:prstGeom>
            <a:blipFill dpi="0"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dirty="0"/>
            </a:p>
          </p:txBody>
        </p:sp>
        <p:sp>
          <p:nvSpPr>
            <p:cNvPr id="30" name="文本框 29"/>
            <p:cNvSpPr txBox="1"/>
            <p:nvPr>
              <p:custDataLst>
                <p:tags r:id="rId3"/>
              </p:custDataLst>
            </p:nvPr>
          </p:nvSpPr>
          <p:spPr>
            <a:xfrm>
              <a:off x="720" y="4253"/>
              <a:ext cx="2874" cy="71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algn="ctr"/>
              <a:r>
                <a:rPr lang="en-US" altLang="zh-CN" sz="2400" dirty="0"/>
                <a:t>Jiho Ko</a:t>
              </a:r>
              <a:endParaRPr lang="en-US" altLang="zh-CN" sz="2400" dirty="0"/>
            </a:p>
          </p:txBody>
        </p:sp>
        <p:sp>
          <p:nvSpPr>
            <p:cNvPr id="31" name="文本框 30"/>
            <p:cNvSpPr txBox="1"/>
            <p:nvPr>
              <p:custDataLst>
                <p:tags r:id="rId4"/>
              </p:custDataLst>
            </p:nvPr>
          </p:nvSpPr>
          <p:spPr>
            <a:xfrm>
              <a:off x="746" y="5041"/>
              <a:ext cx="2823" cy="979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algn="just"/>
              <a:r>
                <a:rPr lang="en-US" altLang="zh-CN" sz="1000" dirty="0"/>
                <a:t>Graduate student at </a:t>
              </a:r>
              <a:r>
                <a:rPr lang="en-US" altLang="ko-KR" sz="1000" dirty="0"/>
                <a:t>Pohang University of Science and Technology (POSTECH)’s  Climate System </a:t>
              </a:r>
              <a:r>
                <a:rPr lang="en-US" altLang="ko-KR" sz="1000"/>
                <a:t>Lab. </a:t>
              </a:r>
              <a:endParaRPr lang="en-US" altLang="ko-KR" sz="1000" dirty="0"/>
            </a:p>
          </p:txBody>
        </p:sp>
      </p:grpSp>
      <p:sp>
        <p:nvSpPr>
          <p:cNvPr id="19" name="文本框 18"/>
          <p:cNvSpPr txBox="1"/>
          <p:nvPr>
            <p:custDataLst>
              <p:tags r:id="rId5"/>
            </p:custDataLst>
          </p:nvPr>
        </p:nvSpPr>
        <p:spPr>
          <a:xfrm>
            <a:off x="4126230" y="2907030"/>
            <a:ext cx="2798445" cy="6934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endParaRPr lang="en-US" altLang="zh-CN" sz="2400" dirty="0"/>
          </a:p>
        </p:txBody>
      </p:sp>
      <p:grpSp>
        <p:nvGrpSpPr>
          <p:cNvPr id="12" name="组合 11"/>
          <p:cNvGrpSpPr/>
          <p:nvPr/>
        </p:nvGrpSpPr>
        <p:grpSpPr>
          <a:xfrm>
            <a:off x="1969770" y="3939540"/>
            <a:ext cx="1824990" cy="2402205"/>
            <a:chOff x="720" y="2236"/>
            <a:chExt cx="2874" cy="3783"/>
          </a:xfrm>
        </p:grpSpPr>
        <p:sp>
          <p:nvSpPr>
            <p:cNvPr id="13" name="椭圆 12"/>
            <p:cNvSpPr/>
            <p:nvPr>
              <p:custDataLst>
                <p:tags r:id="rId6"/>
              </p:custDataLst>
            </p:nvPr>
          </p:nvSpPr>
          <p:spPr>
            <a:xfrm>
              <a:off x="1307" y="2236"/>
              <a:ext cx="1701" cy="1700"/>
            </a:xfrm>
            <a:prstGeom prst="ellipse">
              <a:avLst/>
            </a:prstGeom>
            <a:blipFill dpi="0"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dirty="0"/>
            </a:p>
          </p:txBody>
        </p:sp>
        <p:sp>
          <p:nvSpPr>
            <p:cNvPr id="14" name="文本框 13"/>
            <p:cNvSpPr txBox="1"/>
            <p:nvPr>
              <p:custDataLst>
                <p:tags r:id="rId8"/>
              </p:custDataLst>
            </p:nvPr>
          </p:nvSpPr>
          <p:spPr>
            <a:xfrm>
              <a:off x="720" y="4253"/>
              <a:ext cx="2874" cy="71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algn="ctr"/>
              <a:r>
                <a:rPr lang="en-US" altLang="zh-CN" sz="2400" dirty="0" err="1">
                  <a:sym typeface="+mn-ea"/>
                </a:rPr>
                <a:t>Gunwoo</a:t>
              </a:r>
              <a:r>
                <a:rPr lang="en-US" altLang="zh-CN" sz="2400" dirty="0">
                  <a:sym typeface="+mn-ea"/>
                </a:rPr>
                <a:t> Do</a:t>
              </a:r>
              <a:endParaRPr lang="en-US" altLang="zh-CN" sz="2400" dirty="0"/>
            </a:p>
          </p:txBody>
        </p:sp>
        <p:sp>
          <p:nvSpPr>
            <p:cNvPr id="15" name="文本框 14"/>
            <p:cNvSpPr txBox="1"/>
            <p:nvPr>
              <p:custDataLst>
                <p:tags r:id="rId9"/>
              </p:custDataLst>
            </p:nvPr>
          </p:nvSpPr>
          <p:spPr>
            <a:xfrm>
              <a:off x="746" y="5041"/>
              <a:ext cx="2823" cy="979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algn="just"/>
              <a:r>
                <a:rPr lang="en-US" altLang="zh-CN" sz="1000" dirty="0">
                  <a:sym typeface="+mn-ea"/>
                </a:rPr>
                <a:t>Graduate student at Korea Maritime &amp; Ocean University’s Climate Science Lab.  </a:t>
              </a:r>
              <a:endParaRPr lang="en-US" altLang="ko-KR" sz="1000" dirty="0"/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3590290" y="1420495"/>
            <a:ext cx="1824990" cy="2402205"/>
            <a:chOff x="720" y="2236"/>
            <a:chExt cx="2874" cy="3783"/>
          </a:xfrm>
        </p:grpSpPr>
        <p:sp>
          <p:nvSpPr>
            <p:cNvPr id="40" name="椭圆 39"/>
            <p:cNvSpPr/>
            <p:nvPr>
              <p:custDataLst>
                <p:tags r:id="rId10"/>
              </p:custDataLst>
            </p:nvPr>
          </p:nvSpPr>
          <p:spPr>
            <a:xfrm>
              <a:off x="1307" y="2236"/>
              <a:ext cx="1701" cy="1700"/>
            </a:xfrm>
            <a:prstGeom prst="ellipse">
              <a:avLst/>
            </a:prstGeom>
            <a:blipFill dpi="0" rotWithShape="1"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dirty="0"/>
            </a:p>
          </p:txBody>
        </p:sp>
        <p:sp>
          <p:nvSpPr>
            <p:cNvPr id="41" name="文本框 40"/>
            <p:cNvSpPr txBox="1"/>
            <p:nvPr>
              <p:custDataLst>
                <p:tags r:id="rId12"/>
              </p:custDataLst>
            </p:nvPr>
          </p:nvSpPr>
          <p:spPr>
            <a:xfrm>
              <a:off x="720" y="4253"/>
              <a:ext cx="2874" cy="71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algn="ctr"/>
              <a:r>
                <a:rPr lang="en-US" altLang="zh-CN" sz="2400" dirty="0">
                  <a:sym typeface="+mn-ea"/>
                </a:rPr>
                <a:t>Changi Lee</a:t>
              </a:r>
              <a:endParaRPr lang="en-US" altLang="zh-CN" sz="2400" dirty="0"/>
            </a:p>
          </p:txBody>
        </p:sp>
        <p:sp>
          <p:nvSpPr>
            <p:cNvPr id="42" name="文本框 41"/>
            <p:cNvSpPr txBox="1"/>
            <p:nvPr>
              <p:custDataLst>
                <p:tags r:id="rId13"/>
              </p:custDataLst>
            </p:nvPr>
          </p:nvSpPr>
          <p:spPr>
            <a:xfrm>
              <a:off x="746" y="5041"/>
              <a:ext cx="2823" cy="979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algn="just"/>
              <a:r>
                <a:rPr lang="en-US" altLang="zh-CN" sz="1000" dirty="0">
                  <a:sym typeface="+mn-ea"/>
                </a:rPr>
                <a:t>Graduate student at Chonnam National University’s Climate Science Lab. My major is education, but I interested in climate and atmospheric science.</a:t>
              </a:r>
              <a:endParaRPr lang="en-US" altLang="ko-KR" sz="1000" dirty="0"/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5046345" y="3839845"/>
            <a:ext cx="1824990" cy="2402205"/>
            <a:chOff x="720" y="2236"/>
            <a:chExt cx="2874" cy="3783"/>
          </a:xfrm>
        </p:grpSpPr>
        <p:sp>
          <p:nvSpPr>
            <p:cNvPr id="49" name="椭圆 48"/>
            <p:cNvSpPr/>
            <p:nvPr>
              <p:custDataLst>
                <p:tags r:id="rId14"/>
              </p:custDataLst>
            </p:nvPr>
          </p:nvSpPr>
          <p:spPr>
            <a:xfrm>
              <a:off x="1307" y="2236"/>
              <a:ext cx="1701" cy="1700"/>
            </a:xfrm>
            <a:prstGeom prst="ellipse">
              <a:avLst/>
            </a:prstGeom>
            <a:blipFill dpi="0" rotWithShape="1"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dirty="0"/>
            </a:p>
          </p:txBody>
        </p:sp>
        <p:sp>
          <p:nvSpPr>
            <p:cNvPr id="50" name="文本框 49"/>
            <p:cNvSpPr txBox="1"/>
            <p:nvPr>
              <p:custDataLst>
                <p:tags r:id="rId16"/>
              </p:custDataLst>
            </p:nvPr>
          </p:nvSpPr>
          <p:spPr>
            <a:xfrm>
              <a:off x="720" y="4253"/>
              <a:ext cx="2874" cy="71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algn="ctr"/>
              <a:r>
                <a:rPr lang="en-US" altLang="zh-CN" sz="2400" dirty="0">
                  <a:sym typeface="+mn-ea"/>
                </a:rPr>
                <a:t>Dasom Ryu</a:t>
              </a:r>
              <a:endParaRPr lang="en-US" altLang="zh-CN" sz="2400" dirty="0"/>
            </a:p>
          </p:txBody>
        </p:sp>
        <p:sp>
          <p:nvSpPr>
            <p:cNvPr id="51" name="文本框 50"/>
            <p:cNvSpPr txBox="1"/>
            <p:nvPr>
              <p:custDataLst>
                <p:tags r:id="rId17"/>
              </p:custDataLst>
            </p:nvPr>
          </p:nvSpPr>
          <p:spPr>
            <a:xfrm>
              <a:off x="746" y="5041"/>
              <a:ext cx="2823" cy="979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algn="just"/>
              <a:r>
                <a:rPr lang="en-US" altLang="zh-CN" sz="1000" dirty="0">
                  <a:sym typeface="+mn-ea"/>
                </a:rPr>
                <a:t>Graduate student at Korea Maritime &amp; Ocean University’s Climate Science Lab.  </a:t>
              </a:r>
              <a:endParaRPr lang="en-US" altLang="ko-KR" sz="1000" dirty="0"/>
            </a:p>
          </p:txBody>
        </p:sp>
      </p:grpSp>
      <p:grpSp>
        <p:nvGrpSpPr>
          <p:cNvPr id="52" name="组合 51"/>
          <p:cNvGrpSpPr/>
          <p:nvPr/>
        </p:nvGrpSpPr>
        <p:grpSpPr>
          <a:xfrm>
            <a:off x="6652260" y="1420495"/>
            <a:ext cx="1824990" cy="2402205"/>
            <a:chOff x="720" y="2236"/>
            <a:chExt cx="2874" cy="3783"/>
          </a:xfrm>
        </p:grpSpPr>
        <p:sp>
          <p:nvSpPr>
            <p:cNvPr id="53" name="椭圆 52"/>
            <p:cNvSpPr/>
            <p:nvPr>
              <p:custDataLst>
                <p:tags r:id="rId18"/>
              </p:custDataLst>
            </p:nvPr>
          </p:nvSpPr>
          <p:spPr>
            <a:xfrm>
              <a:off x="1307" y="2236"/>
              <a:ext cx="1701" cy="1700"/>
            </a:xfrm>
            <a:prstGeom prst="ellipse">
              <a:avLst/>
            </a:prstGeom>
            <a:blipFill dpi="0" rotWithShape="1"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dirty="0"/>
            </a:p>
          </p:txBody>
        </p:sp>
        <p:sp>
          <p:nvSpPr>
            <p:cNvPr id="54" name="文本框 53"/>
            <p:cNvSpPr txBox="1"/>
            <p:nvPr>
              <p:custDataLst>
                <p:tags r:id="rId20"/>
              </p:custDataLst>
            </p:nvPr>
          </p:nvSpPr>
          <p:spPr>
            <a:xfrm>
              <a:off x="720" y="4253"/>
              <a:ext cx="2874" cy="71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algn="ctr"/>
              <a:r>
                <a:rPr lang="en-US" altLang="zh-CN" sz="2400">
                  <a:sym typeface="+mn-ea"/>
                </a:rPr>
                <a:t>Jinwan</a:t>
              </a:r>
              <a:r>
                <a:rPr lang="ko-KR" altLang="en-US" sz="2400">
                  <a:sym typeface="+mn-ea"/>
                </a:rPr>
                <a:t> </a:t>
              </a:r>
              <a:r>
                <a:rPr lang="en-US" altLang="ko-KR" sz="2400">
                  <a:sym typeface="+mn-ea"/>
                </a:rPr>
                <a:t>Joo</a:t>
              </a:r>
              <a:endParaRPr lang="en-US" altLang="zh-CN" sz="2400" dirty="0"/>
            </a:p>
          </p:txBody>
        </p:sp>
        <p:sp>
          <p:nvSpPr>
            <p:cNvPr id="55" name="文本框 54"/>
            <p:cNvSpPr txBox="1"/>
            <p:nvPr>
              <p:custDataLst>
                <p:tags r:id="rId21"/>
              </p:custDataLst>
            </p:nvPr>
          </p:nvSpPr>
          <p:spPr>
            <a:xfrm>
              <a:off x="746" y="5041"/>
              <a:ext cx="2823" cy="979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algn="just"/>
              <a:r>
                <a:rPr lang="en-US" altLang="zh-CN" sz="1000" dirty="0">
                  <a:sym typeface="+mn-ea"/>
                </a:rPr>
                <a:t>Student at Kyungpook National University’s Mesoscale Weather Extremes Lab. </a:t>
              </a:r>
              <a:endParaRPr lang="en-US" altLang="ko-KR" sz="1000" dirty="0"/>
            </a:p>
          </p:txBody>
        </p:sp>
      </p:grpSp>
      <p:grpSp>
        <p:nvGrpSpPr>
          <p:cNvPr id="56" name="组合 55"/>
          <p:cNvGrpSpPr/>
          <p:nvPr/>
        </p:nvGrpSpPr>
        <p:grpSpPr>
          <a:xfrm>
            <a:off x="7960360" y="3889375"/>
            <a:ext cx="2205355" cy="2402840"/>
            <a:chOff x="720" y="2236"/>
            <a:chExt cx="3473" cy="3784"/>
          </a:xfrm>
        </p:grpSpPr>
        <p:sp>
          <p:nvSpPr>
            <p:cNvPr id="57" name="椭圆 56"/>
            <p:cNvSpPr/>
            <p:nvPr>
              <p:custDataLst>
                <p:tags r:id="rId22"/>
              </p:custDataLst>
            </p:nvPr>
          </p:nvSpPr>
          <p:spPr>
            <a:xfrm>
              <a:off x="1606" y="2236"/>
              <a:ext cx="1701" cy="1700"/>
            </a:xfrm>
            <a:prstGeom prst="ellipse">
              <a:avLst/>
            </a:prstGeom>
            <a:blipFill dpi="0" rotWithShape="1"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dirty="0"/>
            </a:p>
          </p:txBody>
        </p:sp>
        <p:sp>
          <p:nvSpPr>
            <p:cNvPr id="58" name="文本框 57"/>
            <p:cNvSpPr txBox="1"/>
            <p:nvPr>
              <p:custDataLst>
                <p:tags r:id="rId24"/>
              </p:custDataLst>
            </p:nvPr>
          </p:nvSpPr>
          <p:spPr>
            <a:xfrm>
              <a:off x="720" y="4253"/>
              <a:ext cx="3473" cy="71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algn="ctr"/>
              <a:r>
                <a:rPr lang="en-US" altLang="zh-CN" sz="2400" dirty="0">
                  <a:sym typeface="+mn-ea"/>
                </a:rPr>
                <a:t>Haedo Baek</a:t>
              </a:r>
              <a:endParaRPr lang="en-US" altLang="zh-CN" sz="2400" dirty="0"/>
            </a:p>
          </p:txBody>
        </p:sp>
        <p:sp>
          <p:nvSpPr>
            <p:cNvPr id="59" name="文本框 58"/>
            <p:cNvSpPr txBox="1"/>
            <p:nvPr>
              <p:custDataLst>
                <p:tags r:id="rId25"/>
              </p:custDataLst>
            </p:nvPr>
          </p:nvSpPr>
          <p:spPr>
            <a:xfrm>
              <a:off x="1045" y="5041"/>
              <a:ext cx="2823" cy="979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algn="just"/>
              <a:r>
                <a:rPr lang="en-US" altLang="zh-CN" sz="1000" dirty="0">
                  <a:sym typeface="+mn-ea"/>
                </a:rPr>
                <a:t>Graduate student at </a:t>
              </a:r>
              <a:r>
                <a:rPr lang="en-US" altLang="ko-KR" sz="1000" dirty="0" err="1">
                  <a:sym typeface="+mn-ea"/>
                </a:rPr>
                <a:t>Chungnam</a:t>
              </a:r>
              <a:r>
                <a:rPr lang="en-US" altLang="ko-KR" sz="1000" dirty="0">
                  <a:sym typeface="+mn-ea"/>
                </a:rPr>
                <a:t> National University`s </a:t>
              </a:r>
              <a:r>
                <a:rPr lang="en-US" altLang="zh-CN" sz="1000" dirty="0">
                  <a:sym typeface="+mn-ea"/>
                </a:rPr>
                <a:t>Ocean Climate Dynamics LAB.</a:t>
              </a:r>
              <a:endParaRPr lang="en-US" altLang="ko-KR" sz="1000" dirty="0"/>
            </a:p>
          </p:txBody>
        </p:sp>
      </p:grpSp>
      <p:grpSp>
        <p:nvGrpSpPr>
          <p:cNvPr id="60" name="组合 59"/>
          <p:cNvGrpSpPr/>
          <p:nvPr/>
        </p:nvGrpSpPr>
        <p:grpSpPr>
          <a:xfrm>
            <a:off x="9714230" y="1420495"/>
            <a:ext cx="1824990" cy="2402205"/>
            <a:chOff x="720" y="2236"/>
            <a:chExt cx="2874" cy="3783"/>
          </a:xfrm>
        </p:grpSpPr>
        <p:sp>
          <p:nvSpPr>
            <p:cNvPr id="61" name="椭圆 60"/>
            <p:cNvSpPr/>
            <p:nvPr>
              <p:custDataLst>
                <p:tags r:id="rId26"/>
              </p:custDataLst>
            </p:nvPr>
          </p:nvSpPr>
          <p:spPr>
            <a:xfrm>
              <a:off x="1307" y="2236"/>
              <a:ext cx="1701" cy="1700"/>
            </a:xfrm>
            <a:prstGeom prst="ellipse">
              <a:avLst/>
            </a:prstGeom>
            <a:blipFill dpi="0" rotWithShape="1">
              <a:blip r:embed="rId2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dirty="0"/>
            </a:p>
          </p:txBody>
        </p:sp>
        <p:sp>
          <p:nvSpPr>
            <p:cNvPr id="62" name="文本框 61"/>
            <p:cNvSpPr txBox="1"/>
            <p:nvPr>
              <p:custDataLst>
                <p:tags r:id="rId28"/>
              </p:custDataLst>
            </p:nvPr>
          </p:nvSpPr>
          <p:spPr>
            <a:xfrm>
              <a:off x="720" y="4253"/>
              <a:ext cx="2874" cy="71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algn="ctr"/>
              <a:r>
                <a:rPr lang="en-US" altLang="zh-CN" sz="2400">
                  <a:sym typeface="+mn-ea"/>
                </a:rPr>
                <a:t>Yelim Kim</a:t>
              </a:r>
              <a:endParaRPr lang="en-US" altLang="zh-CN" sz="2400" dirty="0"/>
            </a:p>
          </p:txBody>
        </p:sp>
        <p:sp>
          <p:nvSpPr>
            <p:cNvPr id="63" name="文本框 62"/>
            <p:cNvSpPr txBox="1"/>
            <p:nvPr>
              <p:custDataLst>
                <p:tags r:id="rId29"/>
              </p:custDataLst>
            </p:nvPr>
          </p:nvSpPr>
          <p:spPr>
            <a:xfrm>
              <a:off x="746" y="5041"/>
              <a:ext cx="2823" cy="979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algn="just"/>
              <a:r>
                <a:rPr lang="en-US" altLang="zh-CN" sz="1000">
                  <a:sym typeface="+mn-ea"/>
                </a:rPr>
                <a:t>Research Assistant at Seoul National University's Weather and Climate Dynamics Lab,</a:t>
              </a:r>
              <a:endParaRPr lang="en-US" altLang="zh-CN" sz="1000"/>
            </a:p>
            <a:p>
              <a:pPr algn="just"/>
              <a:endParaRPr lang="en-US" altLang="ko-KR" sz="1000" dirty="0"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"/>
          <p:cNvSpPr txBox="1">
            <a:spLocks noGrp="1"/>
          </p:cNvSpPr>
          <p:nvPr>
            <p:ph type="title"/>
          </p:nvPr>
        </p:nvSpPr>
        <p:spPr>
          <a:xfrm>
            <a:off x="1981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 panose="020F0502020204030204"/>
              <a:buNone/>
            </a:pPr>
            <a:r>
              <a:t>Insights from the Hackathon</a:t>
            </a:r>
          </a:p>
        </p:txBody>
      </p:sp>
      <p:sp>
        <p:nvSpPr>
          <p:cNvPr id="104" name="Google Shape;104;g7d4a0609a6_0_81"/>
          <p:cNvSpPr txBox="1">
            <a:spLocks noGrp="1"/>
          </p:cNvSpPr>
          <p:nvPr>
            <p:ph type="body" idx="1"/>
            <p:custDataLst>
              <p:tags r:id="rId1"/>
            </p:custDataLst>
          </p:nvPr>
        </p:nvSpPr>
        <p:spPr>
          <a:xfrm>
            <a:off x="493395" y="1349375"/>
            <a:ext cx="11265535" cy="1071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p>
            <a:pPr lvl="0" indent="-4572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</a:pPr>
            <a:r>
              <a:rPr lang="en-US" sz="3000"/>
              <a:t>P</a:t>
            </a:r>
            <a:r>
              <a:rPr sz="3000"/>
              <a:t>otential research topics for future exploration.</a:t>
            </a:r>
            <a:endParaRPr sz="3000"/>
          </a:p>
          <a:p>
            <a:pPr marL="457200" lvl="1" indent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 sz="2625">
                <a:sym typeface="+mn-ea"/>
              </a:rPr>
              <a:t>3. enhance UI for real-case</a:t>
            </a:r>
            <a:endParaRPr lang="en-US" sz="2625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1105" y="3561080"/>
            <a:ext cx="9731375" cy="12966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"/>
          <p:cNvSpPr txBox="1">
            <a:spLocks noGrp="1"/>
          </p:cNvSpPr>
          <p:nvPr>
            <p:ph type="title"/>
          </p:nvPr>
        </p:nvSpPr>
        <p:spPr>
          <a:xfrm>
            <a:off x="1981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 panose="020F0502020204030204"/>
              <a:buNone/>
            </a:pPr>
            <a:r>
              <a:t>Insights from the Hackathon</a:t>
            </a:r>
          </a:p>
        </p:txBody>
      </p:sp>
      <p:sp>
        <p:nvSpPr>
          <p:cNvPr id="104" name="Google Shape;104;g7d4a0609a6_0_81"/>
          <p:cNvSpPr txBox="1">
            <a:spLocks noGrp="1"/>
          </p:cNvSpPr>
          <p:nvPr>
            <p:ph type="body" idx="1"/>
            <p:custDataLst>
              <p:tags r:id="rId1"/>
            </p:custDataLst>
          </p:nvPr>
        </p:nvSpPr>
        <p:spPr>
          <a:xfrm>
            <a:off x="493395" y="1349375"/>
            <a:ext cx="11265535" cy="1022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p>
            <a:pPr lvl="0" indent="-4572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</a:pPr>
            <a:r>
              <a:rPr lang="en-US" sz="3000">
                <a:sym typeface="+mn-ea"/>
              </a:rPr>
              <a:t>I</a:t>
            </a:r>
            <a:r>
              <a:rPr sz="3000">
                <a:sym typeface="+mn-ea"/>
              </a:rPr>
              <a:t>deas on how </a:t>
            </a:r>
            <a:r>
              <a:rPr lang="en-US" sz="3000">
                <a:sym typeface="+mn-ea"/>
              </a:rPr>
              <a:t>we </a:t>
            </a:r>
            <a:r>
              <a:rPr sz="3000">
                <a:sym typeface="+mn-ea"/>
              </a:rPr>
              <a:t>can apply the knowledge gained in </a:t>
            </a:r>
            <a:r>
              <a:rPr lang="en-US" sz="3000">
                <a:sym typeface="+mn-ea"/>
              </a:rPr>
              <a:t>our </a:t>
            </a:r>
            <a:r>
              <a:rPr sz="3000">
                <a:sym typeface="+mn-ea"/>
              </a:rPr>
              <a:t>respective labs.</a:t>
            </a:r>
            <a:endParaRPr sz="3000"/>
          </a:p>
        </p:txBody>
      </p:sp>
      <p:sp>
        <p:nvSpPr>
          <p:cNvPr id="2" name="矩形标注 1"/>
          <p:cNvSpPr/>
          <p:nvPr>
            <p:custDataLst>
              <p:tags r:id="rId2"/>
            </p:custDataLst>
          </p:nvPr>
        </p:nvSpPr>
        <p:spPr>
          <a:xfrm>
            <a:off x="2418715" y="4095115"/>
            <a:ext cx="3026410" cy="763905"/>
          </a:xfrm>
          <a:prstGeom prst="wedgeRectCallout">
            <a:avLst>
              <a:gd name="adj1" fmla="val -57553"/>
              <a:gd name="adj2" fmla="val 8104"/>
            </a:avLst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>
                <a:solidFill>
                  <a:schemeClr val="tx1"/>
                </a:solidFill>
                <a:latin typeface="맑은 고딕" panose="020B0503020000020004" charset="-127"/>
                <a:ea typeface="맑은 고딕" panose="020B0503020000020004" charset="-127"/>
                <a:cs typeface="맑은 고딕" panose="020B0503020000020004" charset="-127"/>
              </a:rPr>
              <a:t>기후변화 시나리오를 이용한 미래</a:t>
            </a:r>
            <a:endParaRPr>
              <a:solidFill>
                <a:schemeClr val="tx1"/>
              </a:solidFill>
              <a:latin typeface="맑은 고딕" panose="020B0503020000020004" charset="-127"/>
              <a:ea typeface="맑은 고딕" panose="020B0503020000020004" charset="-127"/>
              <a:cs typeface="맑은 고딕" panose="020B0503020000020004" charset="-127"/>
            </a:endParaRPr>
          </a:p>
          <a:p>
            <a:pPr algn="ctr"/>
            <a:r>
              <a:rPr>
                <a:solidFill>
                  <a:schemeClr val="tx1"/>
                </a:solidFill>
                <a:latin typeface="맑은 고딕" panose="020B0503020000020004" charset="-127"/>
                <a:ea typeface="맑은 고딕" panose="020B0503020000020004" charset="-127"/>
                <a:cs typeface="맑은 고딕" panose="020B0503020000020004" charset="-127"/>
              </a:rPr>
              <a:t>기후에서의 태풍 진로 및 강도 예측</a:t>
            </a:r>
            <a:endParaRPr>
              <a:solidFill>
                <a:schemeClr val="tx1"/>
              </a:solidFill>
              <a:latin typeface="맑은 고딕" panose="020B0503020000020004" charset="-127"/>
              <a:ea typeface="맑은 고딕" panose="020B0503020000020004" charset="-127"/>
              <a:cs typeface="맑은 고딕" panose="020B0503020000020004" charset="-127"/>
            </a:endParaRPr>
          </a:p>
        </p:txBody>
      </p:sp>
      <p:sp>
        <p:nvSpPr>
          <p:cNvPr id="5" name="椭圆 4"/>
          <p:cNvSpPr/>
          <p:nvPr>
            <p:custDataLst>
              <p:tags r:id="rId3"/>
            </p:custDataLst>
          </p:nvPr>
        </p:nvSpPr>
        <p:spPr>
          <a:xfrm>
            <a:off x="901065" y="3890645"/>
            <a:ext cx="1080135" cy="1079500"/>
          </a:xfrm>
          <a:prstGeom prst="ellipse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/>
          </a:p>
        </p:txBody>
      </p:sp>
      <p:sp>
        <p:nvSpPr>
          <p:cNvPr id="8" name="矩形标注 7"/>
          <p:cNvSpPr/>
          <p:nvPr>
            <p:custDataLst>
              <p:tags r:id="rId5"/>
            </p:custDataLst>
          </p:nvPr>
        </p:nvSpPr>
        <p:spPr>
          <a:xfrm>
            <a:off x="2418715" y="2778125"/>
            <a:ext cx="3026410" cy="799465"/>
          </a:xfrm>
          <a:prstGeom prst="wedgeRectCallout">
            <a:avLst>
              <a:gd name="adj1" fmla="val -61024"/>
              <a:gd name="adj2" fmla="val 8104"/>
            </a:avLst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>
                <a:solidFill>
                  <a:schemeClr val="tx1"/>
                </a:solidFill>
                <a:latin typeface="맑은 고딕" panose="020B0503020000020004" charset="-127"/>
                <a:ea typeface="맑은 고딕" panose="020B0503020000020004" charset="-127"/>
                <a:cs typeface="맑은 고딕" panose="020B0503020000020004" charset="-127"/>
              </a:rPr>
              <a:t>한파 발생 예측에서는 태풍보다 </a:t>
            </a:r>
            <a:endParaRPr>
              <a:solidFill>
                <a:schemeClr val="tx1"/>
              </a:solidFill>
              <a:latin typeface="맑은 고딕" panose="020B0503020000020004" charset="-127"/>
              <a:ea typeface="맑은 고딕" panose="020B0503020000020004" charset="-127"/>
              <a:cs typeface="맑은 고딕" panose="020B0503020000020004" charset="-127"/>
            </a:endParaRPr>
          </a:p>
          <a:p>
            <a:pPr algn="ctr"/>
            <a:r>
              <a:rPr>
                <a:solidFill>
                  <a:schemeClr val="tx1"/>
                </a:solidFill>
                <a:latin typeface="맑은 고딕" panose="020B0503020000020004" charset="-127"/>
                <a:ea typeface="맑은 고딕" panose="020B0503020000020004" charset="-127"/>
                <a:cs typeface="맑은 고딕" panose="020B0503020000020004" charset="-127"/>
              </a:rPr>
              <a:t>더 나은 예측 성능을 보일 것으로 </a:t>
            </a:r>
            <a:endParaRPr>
              <a:solidFill>
                <a:schemeClr val="tx1"/>
              </a:solidFill>
              <a:latin typeface="맑은 고딕" panose="020B0503020000020004" charset="-127"/>
              <a:ea typeface="맑은 고딕" panose="020B0503020000020004" charset="-127"/>
              <a:cs typeface="맑은 고딕" panose="020B0503020000020004" charset="-127"/>
            </a:endParaRPr>
          </a:p>
          <a:p>
            <a:pPr algn="ctr"/>
            <a:r>
              <a:rPr>
                <a:solidFill>
                  <a:schemeClr val="tx1"/>
                </a:solidFill>
                <a:latin typeface="맑은 고딕" panose="020B0503020000020004" charset="-127"/>
                <a:ea typeface="맑은 고딕" panose="020B0503020000020004" charset="-127"/>
                <a:cs typeface="맑은 고딕" panose="020B0503020000020004" charset="-127"/>
              </a:rPr>
              <a:t>생각이 들고, 적용해보고 싶</a:t>
            </a:r>
            <a:r>
              <a:rPr lang="ko-KR">
                <a:solidFill>
                  <a:schemeClr val="tx1"/>
                </a:solidFill>
                <a:latin typeface="맑은 고딕" panose="020B0503020000020004" charset="-127"/>
                <a:ea typeface="맑은 고딕" panose="020B0503020000020004" charset="-127"/>
                <a:cs typeface="맑은 고딕" panose="020B0503020000020004" charset="-127"/>
              </a:rPr>
              <a:t>다</a:t>
            </a:r>
            <a:endParaRPr lang="ko-KR">
              <a:solidFill>
                <a:schemeClr val="tx1"/>
              </a:solidFill>
              <a:latin typeface="맑은 고딕" panose="020B0503020000020004" charset="-127"/>
              <a:ea typeface="맑은 고딕" panose="020B0503020000020004" charset="-127"/>
              <a:cs typeface="맑은 고딕" panose="020B0503020000020004" charset="-127"/>
            </a:endParaRPr>
          </a:p>
        </p:txBody>
      </p:sp>
      <p:sp>
        <p:nvSpPr>
          <p:cNvPr id="40" name="椭圆 39"/>
          <p:cNvSpPr/>
          <p:nvPr>
            <p:custDataLst>
              <p:tags r:id="rId6"/>
            </p:custDataLst>
          </p:nvPr>
        </p:nvSpPr>
        <p:spPr>
          <a:xfrm>
            <a:off x="901065" y="2562225"/>
            <a:ext cx="1080135" cy="1079500"/>
          </a:xfrm>
          <a:prstGeom prst="ellipse">
            <a:avLst/>
          </a:pr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/>
          </a:p>
        </p:txBody>
      </p:sp>
      <p:sp>
        <p:nvSpPr>
          <p:cNvPr id="13" name="椭圆 12"/>
          <p:cNvSpPr/>
          <p:nvPr>
            <p:custDataLst>
              <p:tags r:id="rId8"/>
            </p:custDataLst>
          </p:nvPr>
        </p:nvSpPr>
        <p:spPr>
          <a:xfrm>
            <a:off x="10017760" y="2508885"/>
            <a:ext cx="1080135" cy="1079500"/>
          </a:xfrm>
          <a:prstGeom prst="ellipse">
            <a:avLst/>
          </a:prstGeom>
          <a:blipFill dpi="0"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/>
          </a:p>
        </p:txBody>
      </p:sp>
      <p:sp>
        <p:nvSpPr>
          <p:cNvPr id="12" name="矩形标注 11"/>
          <p:cNvSpPr/>
          <p:nvPr>
            <p:custDataLst>
              <p:tags r:id="rId10"/>
            </p:custDataLst>
          </p:nvPr>
        </p:nvSpPr>
        <p:spPr>
          <a:xfrm>
            <a:off x="6597650" y="2136775"/>
            <a:ext cx="2759075" cy="763905"/>
          </a:xfrm>
          <a:prstGeom prst="wedgeRectCallout">
            <a:avLst>
              <a:gd name="adj1" fmla="val 63509"/>
              <a:gd name="adj2" fmla="val 48088"/>
            </a:avLst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ko-KR" altLang="en-US">
                <a:solidFill>
                  <a:schemeClr val="tx1"/>
                </a:solidFill>
              </a:rPr>
              <a:t>현재</a:t>
            </a:r>
            <a:r>
              <a:rPr lang="en-US" altLang="ko-KR">
                <a:solidFill>
                  <a:schemeClr val="tx1"/>
                </a:solidFill>
              </a:rPr>
              <a:t> </a:t>
            </a:r>
            <a:r>
              <a:rPr lang="ko-KR" altLang="en-US">
                <a:solidFill>
                  <a:schemeClr val="tx1"/>
                </a:solidFill>
              </a:rPr>
              <a:t>딥러닝</a:t>
            </a:r>
            <a:r>
              <a:rPr lang="en-US" altLang="ko-KR">
                <a:solidFill>
                  <a:schemeClr val="tx1"/>
                </a:solidFill>
              </a:rPr>
              <a:t> </a:t>
            </a:r>
            <a:r>
              <a:rPr lang="ko-KR" altLang="en-US">
                <a:solidFill>
                  <a:schemeClr val="tx1"/>
                </a:solidFill>
              </a:rPr>
              <a:t>모델들의</a:t>
            </a:r>
            <a:endParaRPr lang="ko-KR" altLang="en-US">
              <a:solidFill>
                <a:schemeClr val="tx1"/>
              </a:solidFill>
            </a:endParaRPr>
          </a:p>
          <a:p>
            <a:pPr algn="ctr"/>
            <a:r>
              <a:rPr lang="ko-KR" altLang="en-US">
                <a:solidFill>
                  <a:schemeClr val="tx1"/>
                </a:solidFill>
              </a:rPr>
              <a:t>성능향상을</a:t>
            </a:r>
            <a:r>
              <a:rPr lang="en-US" altLang="ko-KR">
                <a:solidFill>
                  <a:schemeClr val="tx1"/>
                </a:solidFill>
              </a:rPr>
              <a:t> </a:t>
            </a:r>
            <a:r>
              <a:rPr lang="ko-KR" altLang="en-US">
                <a:solidFill>
                  <a:schemeClr val="tx1"/>
                </a:solidFill>
              </a:rPr>
              <a:t>위한</a:t>
            </a:r>
            <a:r>
              <a:rPr lang="en-US" altLang="ko-KR">
                <a:solidFill>
                  <a:schemeClr val="tx1"/>
                </a:solidFill>
              </a:rPr>
              <a:t> </a:t>
            </a:r>
            <a:r>
              <a:rPr lang="ko-KR" altLang="en-US">
                <a:solidFill>
                  <a:schemeClr val="tx1"/>
                </a:solidFill>
              </a:rPr>
              <a:t>언급된</a:t>
            </a:r>
            <a:r>
              <a:rPr lang="en-US" altLang="ko-KR">
                <a:solidFill>
                  <a:schemeClr val="tx1"/>
                </a:solidFill>
              </a:rPr>
              <a:t> </a:t>
            </a:r>
            <a:r>
              <a:rPr lang="ko-KR" altLang="en-US">
                <a:solidFill>
                  <a:schemeClr val="tx1"/>
                </a:solidFill>
              </a:rPr>
              <a:t>개선</a:t>
            </a:r>
            <a:r>
              <a:rPr lang="ko-KR" altLang="en-US">
                <a:solidFill>
                  <a:schemeClr val="tx1"/>
                </a:solidFill>
              </a:rPr>
              <a:t>점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9" name="椭圆 28"/>
          <p:cNvSpPr/>
          <p:nvPr>
            <p:custDataLst>
              <p:tags r:id="rId11"/>
            </p:custDataLst>
          </p:nvPr>
        </p:nvSpPr>
        <p:spPr>
          <a:xfrm>
            <a:off x="10017760" y="3913505"/>
            <a:ext cx="1080135" cy="1079500"/>
          </a:xfrm>
          <a:prstGeom prst="ellipse">
            <a:avLst/>
          </a:prstGeom>
          <a:blipFill dpi="0"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/>
          </a:p>
        </p:txBody>
      </p:sp>
      <p:sp>
        <p:nvSpPr>
          <p:cNvPr id="15" name="矩形标注 14"/>
          <p:cNvSpPr/>
          <p:nvPr>
            <p:custDataLst>
              <p:tags r:id="rId13"/>
            </p:custDataLst>
          </p:nvPr>
        </p:nvSpPr>
        <p:spPr>
          <a:xfrm>
            <a:off x="6597650" y="3206115"/>
            <a:ext cx="2759710" cy="2311400"/>
          </a:xfrm>
          <a:prstGeom prst="wedgeRectCallout">
            <a:avLst>
              <a:gd name="adj1" fmla="val 61504"/>
              <a:gd name="adj2" fmla="val -127"/>
            </a:avLst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>
                <a:solidFill>
                  <a:schemeClr val="tx1"/>
                </a:solidFill>
                <a:latin typeface="맑은 고딕" panose="020B0503020000020004" charset="-127"/>
                <a:ea typeface="맑은 고딕" panose="020B0503020000020004" charset="-127"/>
                <a:cs typeface="맑은 고딕" panose="020B0503020000020004" charset="-127"/>
              </a:rPr>
              <a:t>FCN의 inference 코드를 계속 수정하며 돌리면서 했던 경험을 바탕으로 딥러닝 모델을 활용할 때 어떤식으로 코드를 구성해서 작동시키면 될지에 로직에 대해 이해하게 된 것을 적용시켜 직접 모델을 구현하여 실행하여 현재 도메인에 적용 시키면 될 것이라 생각이 들었습니다.</a:t>
            </a:r>
            <a:endParaRPr>
              <a:solidFill>
                <a:schemeClr val="tx1"/>
              </a:solidFill>
              <a:latin typeface="맑은 고딕" panose="020B0503020000020004" charset="-127"/>
              <a:ea typeface="맑은 고딕" panose="020B0503020000020004" charset="-127"/>
              <a:cs typeface="맑은 고딕" panose="020B0503020000020004" charset="-127"/>
            </a:endParaRPr>
          </a:p>
        </p:txBody>
      </p:sp>
      <p:sp>
        <p:nvSpPr>
          <p:cNvPr id="53" name="椭圆 52"/>
          <p:cNvSpPr/>
          <p:nvPr>
            <p:custDataLst>
              <p:tags r:id="rId14"/>
            </p:custDataLst>
          </p:nvPr>
        </p:nvSpPr>
        <p:spPr>
          <a:xfrm>
            <a:off x="901065" y="5219065"/>
            <a:ext cx="1080135" cy="1079500"/>
          </a:xfrm>
          <a:prstGeom prst="ellipse">
            <a:avLst/>
          </a:prstGeom>
          <a:blipFill dpi="0"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/>
          </a:p>
        </p:txBody>
      </p:sp>
      <p:sp>
        <p:nvSpPr>
          <p:cNvPr id="16" name="矩形标注 15"/>
          <p:cNvSpPr/>
          <p:nvPr>
            <p:custDataLst>
              <p:tags r:id="rId16"/>
            </p:custDataLst>
          </p:nvPr>
        </p:nvSpPr>
        <p:spPr>
          <a:xfrm>
            <a:off x="2418715" y="5376545"/>
            <a:ext cx="3026410" cy="763905"/>
          </a:xfrm>
          <a:prstGeom prst="wedgeRectCallout">
            <a:avLst>
              <a:gd name="adj1" fmla="val -59085"/>
              <a:gd name="adj2" fmla="val 3449"/>
            </a:avLst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>
                <a:solidFill>
                  <a:schemeClr val="tx1"/>
                </a:solidFill>
                <a:latin typeface="맑은 고딕" panose="020B0503020000020004" charset="-127"/>
                <a:ea typeface="맑은 고딕" panose="020B0503020000020004" charset="-127"/>
                <a:cs typeface="맑은 고딕" panose="020B0503020000020004" charset="-127"/>
              </a:rPr>
              <a:t>자연 재해로 인해 발생하는 사회 </a:t>
            </a:r>
            <a:endParaRPr>
              <a:solidFill>
                <a:schemeClr val="tx1"/>
              </a:solidFill>
              <a:latin typeface="맑은 고딕" panose="020B0503020000020004" charset="-127"/>
              <a:ea typeface="맑은 고딕" panose="020B0503020000020004" charset="-127"/>
              <a:cs typeface="맑은 고딕" panose="020B0503020000020004" charset="-127"/>
            </a:endParaRPr>
          </a:p>
          <a:p>
            <a:pPr algn="ctr"/>
            <a:r>
              <a:rPr>
                <a:solidFill>
                  <a:schemeClr val="tx1"/>
                </a:solidFill>
                <a:latin typeface="맑은 고딕" panose="020B0503020000020004" charset="-127"/>
                <a:ea typeface="맑은 고딕" panose="020B0503020000020004" charset="-127"/>
                <a:cs typeface="맑은 고딕" panose="020B0503020000020004" charset="-127"/>
              </a:rPr>
              <a:t>경제적 피해 예측</a:t>
            </a:r>
            <a:endParaRPr>
              <a:solidFill>
                <a:schemeClr val="tx1"/>
              </a:solidFill>
              <a:latin typeface="맑은 고딕" panose="020B0503020000020004" charset="-127"/>
              <a:ea typeface="맑은 고딕" panose="020B0503020000020004" charset="-127"/>
              <a:cs typeface="맑은 고딕" panose="020B0503020000020004" charset="-127"/>
            </a:endParaRPr>
          </a:p>
        </p:txBody>
      </p:sp>
      <p:sp>
        <p:nvSpPr>
          <p:cNvPr id="3" name="矩形标注 2"/>
          <p:cNvSpPr/>
          <p:nvPr>
            <p:custDataLst>
              <p:tags r:id="rId17"/>
            </p:custDataLst>
          </p:nvPr>
        </p:nvSpPr>
        <p:spPr>
          <a:xfrm>
            <a:off x="6597650" y="5817870"/>
            <a:ext cx="2759075" cy="524510"/>
          </a:xfrm>
          <a:prstGeom prst="wedgeRectCallout">
            <a:avLst>
              <a:gd name="adj1" fmla="val 64867"/>
              <a:gd name="adj2" fmla="val -9684"/>
            </a:avLst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marL="0" lvl="1" indent="-457200" algn="ctr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</a:pPr>
            <a:r>
              <a:rPr lang="en-US" altLang="ko-KR">
                <a:solidFill>
                  <a:schemeClr val="tx1"/>
                </a:solidFill>
              </a:rPr>
              <a:t>UI for Real-case</a:t>
            </a:r>
            <a:endParaRPr lang="en-US" altLang="ko-KR">
              <a:solidFill>
                <a:schemeClr val="tx1"/>
              </a:solidFill>
            </a:endParaRPr>
          </a:p>
        </p:txBody>
      </p:sp>
      <p:sp>
        <p:nvSpPr>
          <p:cNvPr id="61" name="椭圆 60"/>
          <p:cNvSpPr/>
          <p:nvPr>
            <p:custDataLst>
              <p:tags r:id="rId18"/>
            </p:custDataLst>
          </p:nvPr>
        </p:nvSpPr>
        <p:spPr>
          <a:xfrm>
            <a:off x="10017760" y="5318125"/>
            <a:ext cx="1080135" cy="1079500"/>
          </a:xfrm>
          <a:prstGeom prst="ellipse">
            <a:avLst/>
          </a:prstGeom>
          <a:blipFill dpi="0" rotWithShape="1"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"/>
          <p:cNvSpPr txBox="1">
            <a:spLocks noGrp="1"/>
          </p:cNvSpPr>
          <p:nvPr>
            <p:ph type="title"/>
          </p:nvPr>
        </p:nvSpPr>
        <p:spPr>
          <a:xfrm>
            <a:off x="1981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 panose="020F0502020204030204"/>
              <a:buNone/>
            </a:pPr>
            <a:r>
              <a:t>Insights from the Hackathon</a:t>
            </a:r>
          </a:p>
        </p:txBody>
      </p:sp>
      <p:sp>
        <p:nvSpPr>
          <p:cNvPr id="104" name="Google Shape;104;g7d4a0609a6_0_81"/>
          <p:cNvSpPr txBox="1">
            <a:spLocks noGrp="1"/>
          </p:cNvSpPr>
          <p:nvPr>
            <p:ph type="body" idx="1"/>
            <p:custDataLst>
              <p:tags r:id="rId1"/>
            </p:custDataLst>
          </p:nvPr>
        </p:nvSpPr>
        <p:spPr>
          <a:xfrm>
            <a:off x="493395" y="1349375"/>
            <a:ext cx="11265535" cy="5607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p>
            <a:pPr lvl="0" indent="-4572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</a:pPr>
            <a:r>
              <a:rPr lang="en-US" sz="3000">
                <a:sym typeface="+mn-ea"/>
              </a:rPr>
              <a:t>“One Sentence”</a:t>
            </a:r>
            <a:endParaRPr lang="en-US" sz="3000">
              <a:sym typeface="+mn-ea"/>
            </a:endParaRPr>
          </a:p>
        </p:txBody>
      </p:sp>
      <p:sp>
        <p:nvSpPr>
          <p:cNvPr id="3" name="矩形标注 2"/>
          <p:cNvSpPr/>
          <p:nvPr/>
        </p:nvSpPr>
        <p:spPr>
          <a:xfrm>
            <a:off x="2418715" y="3775075"/>
            <a:ext cx="2759075" cy="576580"/>
          </a:xfrm>
          <a:prstGeom prst="wedgeRectCallout">
            <a:avLst>
              <a:gd name="adj1" fmla="val -61024"/>
              <a:gd name="adj2" fmla="val 8104"/>
            </a:avLst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>
                <a:solidFill>
                  <a:schemeClr val="tx1"/>
                </a:solidFill>
                <a:latin typeface="맑은 고딕" panose="020B0503020000020004" charset="-127"/>
                <a:ea typeface="맑은 고딕" panose="020B0503020000020004" charset="-127"/>
                <a:cs typeface="맑은 고딕" panose="020B0503020000020004" charset="-127"/>
              </a:rPr>
              <a:t>연구실을 나와서 좋았다..</a:t>
            </a:r>
            <a:endParaRPr>
              <a:solidFill>
                <a:schemeClr val="tx1"/>
              </a:solidFill>
              <a:latin typeface="맑은 고딕" panose="020B0503020000020004" charset="-127"/>
              <a:ea typeface="맑은 고딕" panose="020B0503020000020004" charset="-127"/>
              <a:cs typeface="맑은 고딕" panose="020B0503020000020004" charset="-127"/>
            </a:endParaRPr>
          </a:p>
        </p:txBody>
      </p:sp>
      <p:sp>
        <p:nvSpPr>
          <p:cNvPr id="57" name="椭圆 56"/>
          <p:cNvSpPr/>
          <p:nvPr>
            <p:custDataLst>
              <p:tags r:id="rId2"/>
            </p:custDataLst>
          </p:nvPr>
        </p:nvSpPr>
        <p:spPr>
          <a:xfrm>
            <a:off x="901065" y="2300605"/>
            <a:ext cx="1080135" cy="1079500"/>
          </a:xfrm>
          <a:prstGeom prst="ellipse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/>
          </a:p>
        </p:txBody>
      </p:sp>
      <p:sp>
        <p:nvSpPr>
          <p:cNvPr id="49" name="椭圆 48"/>
          <p:cNvSpPr/>
          <p:nvPr>
            <p:custDataLst>
              <p:tags r:id="rId4"/>
            </p:custDataLst>
          </p:nvPr>
        </p:nvSpPr>
        <p:spPr>
          <a:xfrm>
            <a:off x="901065" y="3491865"/>
            <a:ext cx="1080135" cy="1079500"/>
          </a:xfrm>
          <a:prstGeom prst="ellipse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/>
          </a:p>
        </p:txBody>
      </p:sp>
      <p:sp>
        <p:nvSpPr>
          <p:cNvPr id="6" name="矩形标注 5"/>
          <p:cNvSpPr/>
          <p:nvPr/>
        </p:nvSpPr>
        <p:spPr>
          <a:xfrm>
            <a:off x="2418715" y="2651760"/>
            <a:ext cx="2759075" cy="664210"/>
          </a:xfrm>
          <a:prstGeom prst="wedgeRectCallout">
            <a:avLst>
              <a:gd name="adj1" fmla="val -61024"/>
              <a:gd name="adj2" fmla="val 8104"/>
            </a:avLst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ko-KR" altLang="en-US">
                <a:solidFill>
                  <a:schemeClr val="tx1"/>
                </a:solidFill>
              </a:rPr>
              <a:t>조교님</a:t>
            </a:r>
            <a:r>
              <a:rPr lang="en-US" altLang="ko-KR">
                <a:solidFill>
                  <a:schemeClr val="tx1"/>
                </a:solidFill>
              </a:rPr>
              <a:t> </a:t>
            </a:r>
            <a:r>
              <a:rPr lang="ko-KR" altLang="en-US">
                <a:solidFill>
                  <a:schemeClr val="tx1"/>
                </a:solidFill>
              </a:rPr>
              <a:t>목소리</a:t>
            </a:r>
            <a:r>
              <a:rPr lang="en-US" altLang="ko-KR">
                <a:solidFill>
                  <a:schemeClr val="tx1"/>
                </a:solidFill>
              </a:rPr>
              <a:t> </a:t>
            </a:r>
            <a:r>
              <a:rPr lang="ko-KR" altLang="en-US">
                <a:solidFill>
                  <a:schemeClr val="tx1"/>
                </a:solidFill>
              </a:rPr>
              <a:t>좀</a:t>
            </a:r>
            <a:r>
              <a:rPr lang="en-US" altLang="ko-KR">
                <a:solidFill>
                  <a:schemeClr val="tx1"/>
                </a:solidFill>
              </a:rPr>
              <a:t> </a:t>
            </a:r>
            <a:r>
              <a:rPr lang="ko-KR" altLang="en-US">
                <a:solidFill>
                  <a:schemeClr val="tx1"/>
                </a:solidFill>
              </a:rPr>
              <a:t>크게</a:t>
            </a:r>
            <a:r>
              <a:rPr lang="en-US" altLang="ko-KR">
                <a:solidFill>
                  <a:schemeClr val="tx1"/>
                </a:solidFill>
              </a:rPr>
              <a:t> </a:t>
            </a:r>
            <a:r>
              <a:rPr lang="ko-KR" altLang="en-US">
                <a:solidFill>
                  <a:schemeClr val="tx1"/>
                </a:solidFill>
              </a:rPr>
              <a:t>해주세요ㅎ</a:t>
            </a:r>
            <a:r>
              <a:rPr lang="en-US" altLang="ko-KR">
                <a:solidFill>
                  <a:schemeClr val="tx1"/>
                </a:solidFill>
              </a:rPr>
              <a:t>.</a:t>
            </a:r>
            <a:r>
              <a:rPr lang="ko-KR" altLang="en-US">
                <a:solidFill>
                  <a:schemeClr val="tx1"/>
                </a:solidFill>
              </a:rPr>
              <a:t>ㅎ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1" name="椭圆 60"/>
          <p:cNvSpPr/>
          <p:nvPr>
            <p:custDataLst>
              <p:tags r:id="rId6"/>
            </p:custDataLst>
          </p:nvPr>
        </p:nvSpPr>
        <p:spPr>
          <a:xfrm>
            <a:off x="10017760" y="1306195"/>
            <a:ext cx="1080135" cy="1079500"/>
          </a:xfrm>
          <a:prstGeom prst="ellipse">
            <a:avLst/>
          </a:pr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/>
          </a:p>
        </p:txBody>
      </p:sp>
      <p:sp>
        <p:nvSpPr>
          <p:cNvPr id="7" name="矩形标注 6"/>
          <p:cNvSpPr/>
          <p:nvPr/>
        </p:nvSpPr>
        <p:spPr>
          <a:xfrm flipH="1">
            <a:off x="6597650" y="1586230"/>
            <a:ext cx="2759075" cy="735330"/>
          </a:xfrm>
          <a:prstGeom prst="wedgeRectCallout">
            <a:avLst>
              <a:gd name="adj1" fmla="val -61024"/>
              <a:gd name="adj2" fmla="val 8104"/>
            </a:avLst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>
                <a:solidFill>
                  <a:schemeClr val="tx1"/>
                </a:solidFill>
              </a:rPr>
              <a:t>“</a:t>
            </a:r>
            <a:r>
              <a:rPr lang="ko-KR" altLang="en-US">
                <a:solidFill>
                  <a:schemeClr val="tx1"/>
                </a:solidFill>
              </a:rPr>
              <a:t>논문</a:t>
            </a:r>
            <a:r>
              <a:rPr lang="en-US" altLang="ko-KR">
                <a:solidFill>
                  <a:schemeClr val="tx1"/>
                </a:solidFill>
              </a:rPr>
              <a:t> </a:t>
            </a:r>
            <a:r>
              <a:rPr lang="ko-KR" altLang="en-US">
                <a:solidFill>
                  <a:schemeClr val="tx1"/>
                </a:solidFill>
              </a:rPr>
              <a:t>용</a:t>
            </a:r>
            <a:r>
              <a:rPr lang="en-US" altLang="ko-KR">
                <a:solidFill>
                  <a:schemeClr val="tx1"/>
                </a:solidFill>
              </a:rPr>
              <a:t> </a:t>
            </a:r>
            <a:r>
              <a:rPr lang="ko-KR" altLang="en-US">
                <a:solidFill>
                  <a:schemeClr val="tx1"/>
                </a:solidFill>
              </a:rPr>
              <a:t>코드</a:t>
            </a:r>
            <a:r>
              <a:rPr lang="en-US" altLang="ko-KR">
                <a:solidFill>
                  <a:schemeClr val="tx1"/>
                </a:solidFill>
              </a:rPr>
              <a:t>”</a:t>
            </a:r>
            <a:r>
              <a:rPr lang="ko-KR" altLang="en-US">
                <a:solidFill>
                  <a:schemeClr val="tx1"/>
                </a:solidFill>
              </a:rPr>
              <a:t>에</a:t>
            </a:r>
            <a:r>
              <a:rPr lang="en-US" altLang="ko-KR">
                <a:solidFill>
                  <a:schemeClr val="tx1"/>
                </a:solidFill>
              </a:rPr>
              <a:t> </a:t>
            </a:r>
            <a:r>
              <a:rPr lang="ko-KR" altLang="en-US">
                <a:solidFill>
                  <a:schemeClr val="tx1"/>
                </a:solidFill>
              </a:rPr>
              <a:t>대해서</a:t>
            </a:r>
            <a:r>
              <a:rPr lang="en-US" altLang="ko-KR">
                <a:solidFill>
                  <a:schemeClr val="tx1"/>
                </a:solidFill>
              </a:rPr>
              <a:t> </a:t>
            </a:r>
            <a:r>
              <a:rPr lang="ko-KR" altLang="en-US">
                <a:solidFill>
                  <a:schemeClr val="tx1"/>
                </a:solidFill>
              </a:rPr>
              <a:t>알고</a:t>
            </a:r>
            <a:endParaRPr lang="ko-KR" altLang="en-US">
              <a:solidFill>
                <a:schemeClr val="tx1"/>
              </a:solidFill>
            </a:endParaRPr>
          </a:p>
          <a:p>
            <a:pPr algn="ctr"/>
            <a:r>
              <a:rPr lang="ko-KR" altLang="en-US">
                <a:solidFill>
                  <a:schemeClr val="tx1"/>
                </a:solidFill>
              </a:rPr>
              <a:t>싶지</a:t>
            </a:r>
            <a:r>
              <a:rPr lang="en-US" altLang="ko-KR">
                <a:solidFill>
                  <a:schemeClr val="tx1"/>
                </a:solidFill>
              </a:rPr>
              <a:t> </a:t>
            </a:r>
            <a:r>
              <a:rPr lang="ko-KR" altLang="en-US">
                <a:solidFill>
                  <a:schemeClr val="tx1"/>
                </a:solidFill>
              </a:rPr>
              <a:t>않았지만</a:t>
            </a:r>
            <a:r>
              <a:rPr lang="en-US" altLang="ko-KR">
                <a:solidFill>
                  <a:schemeClr val="tx1"/>
                </a:solidFill>
              </a:rPr>
              <a:t> </a:t>
            </a:r>
            <a:r>
              <a:rPr lang="ko-KR" altLang="en-US">
                <a:solidFill>
                  <a:schemeClr val="tx1"/>
                </a:solidFill>
              </a:rPr>
              <a:t>알게</a:t>
            </a:r>
            <a:r>
              <a:rPr lang="en-US" altLang="ko-KR">
                <a:solidFill>
                  <a:schemeClr val="tx1"/>
                </a:solidFill>
              </a:rPr>
              <a:t> </a:t>
            </a:r>
            <a:r>
              <a:rPr lang="ko-KR" altLang="en-US">
                <a:solidFill>
                  <a:schemeClr val="tx1"/>
                </a:solidFill>
              </a:rPr>
              <a:t>되었다</a:t>
            </a:r>
            <a:r>
              <a:rPr lang="en-US" altLang="ko-KR">
                <a:solidFill>
                  <a:schemeClr val="tx1"/>
                </a:solidFill>
              </a:rPr>
              <a:t>.</a:t>
            </a:r>
            <a:endParaRPr lang="en-US" altLang="ko-KR">
              <a:solidFill>
                <a:schemeClr val="tx1"/>
              </a:solidFill>
            </a:endParaRPr>
          </a:p>
        </p:txBody>
      </p:sp>
      <p:sp>
        <p:nvSpPr>
          <p:cNvPr id="13" name="椭圆 12"/>
          <p:cNvSpPr/>
          <p:nvPr>
            <p:custDataLst>
              <p:tags r:id="rId8"/>
            </p:custDataLst>
          </p:nvPr>
        </p:nvSpPr>
        <p:spPr>
          <a:xfrm>
            <a:off x="10017760" y="2651760"/>
            <a:ext cx="1080135" cy="1079500"/>
          </a:xfrm>
          <a:prstGeom prst="ellipse">
            <a:avLst/>
          </a:prstGeom>
          <a:blipFill dpi="0"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/>
          </a:p>
        </p:txBody>
      </p:sp>
      <p:sp>
        <p:nvSpPr>
          <p:cNvPr id="8" name="矩形标注 7"/>
          <p:cNvSpPr/>
          <p:nvPr/>
        </p:nvSpPr>
        <p:spPr>
          <a:xfrm>
            <a:off x="6597650" y="2792095"/>
            <a:ext cx="2759075" cy="763905"/>
          </a:xfrm>
          <a:prstGeom prst="wedgeRectCallout">
            <a:avLst>
              <a:gd name="adj1" fmla="val 60724"/>
              <a:gd name="adj2" fmla="val 12676"/>
            </a:avLst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ko-KR" altLang="en-US">
                <a:solidFill>
                  <a:schemeClr val="tx1"/>
                </a:solidFill>
              </a:rPr>
              <a:t>신경식</a:t>
            </a:r>
            <a:r>
              <a:rPr lang="en-US" altLang="ko-KR">
                <a:solidFill>
                  <a:schemeClr val="tx1"/>
                </a:solidFill>
              </a:rPr>
              <a:t> </a:t>
            </a:r>
            <a:r>
              <a:rPr lang="ko-KR" altLang="en-US">
                <a:solidFill>
                  <a:schemeClr val="tx1"/>
                </a:solidFill>
              </a:rPr>
              <a:t>강사님</a:t>
            </a:r>
            <a:r>
              <a:rPr lang="en-US" altLang="ko-KR">
                <a:solidFill>
                  <a:schemeClr val="tx1"/>
                </a:solidFill>
              </a:rPr>
              <a:t> </a:t>
            </a:r>
            <a:r>
              <a:rPr lang="ko-KR" altLang="en-US">
                <a:solidFill>
                  <a:schemeClr val="tx1"/>
                </a:solidFill>
              </a:rPr>
              <a:t>사진</a:t>
            </a:r>
            <a:r>
              <a:rPr lang="en-US" altLang="ko-KR">
                <a:solidFill>
                  <a:schemeClr val="tx1"/>
                </a:solidFill>
              </a:rPr>
              <a:t> </a:t>
            </a:r>
            <a:r>
              <a:rPr lang="ko-KR" altLang="en-US">
                <a:solidFill>
                  <a:schemeClr val="tx1"/>
                </a:solidFill>
              </a:rPr>
              <a:t>같이</a:t>
            </a:r>
            <a:r>
              <a:rPr lang="en-US" altLang="ko-KR">
                <a:solidFill>
                  <a:schemeClr val="tx1"/>
                </a:solidFill>
              </a:rPr>
              <a:t> </a:t>
            </a:r>
            <a:r>
              <a:rPr lang="ko-KR" altLang="en-US">
                <a:solidFill>
                  <a:schemeClr val="tx1"/>
                </a:solidFill>
              </a:rPr>
              <a:t>찍어도</a:t>
            </a:r>
            <a:r>
              <a:rPr lang="en-US" altLang="ko-KR">
                <a:solidFill>
                  <a:schemeClr val="tx1"/>
                </a:solidFill>
              </a:rPr>
              <a:t> </a:t>
            </a:r>
            <a:r>
              <a:rPr lang="ko-KR" altLang="en-US">
                <a:solidFill>
                  <a:schemeClr val="tx1"/>
                </a:solidFill>
              </a:rPr>
              <a:t>되나요</a:t>
            </a:r>
            <a:r>
              <a:rPr lang="en-US" altLang="ko-KR">
                <a:solidFill>
                  <a:schemeClr val="tx1"/>
                </a:solidFill>
              </a:rPr>
              <a:t>? </a:t>
            </a:r>
            <a:r>
              <a:rPr lang="ko-KR" altLang="en-US">
                <a:solidFill>
                  <a:schemeClr val="tx1"/>
                </a:solidFill>
              </a:rPr>
              <a:t>아니면</a:t>
            </a:r>
            <a:r>
              <a:rPr lang="en-US" altLang="ko-KR">
                <a:solidFill>
                  <a:schemeClr val="tx1"/>
                </a:solidFill>
              </a:rPr>
              <a:t> </a:t>
            </a:r>
            <a:r>
              <a:rPr lang="ko-KR" altLang="en-US">
                <a:solidFill>
                  <a:schemeClr val="tx1"/>
                </a:solidFill>
              </a:rPr>
              <a:t>싸인이라도</a:t>
            </a:r>
            <a:r>
              <a:rPr lang="en-US" altLang="ko-KR">
                <a:solidFill>
                  <a:schemeClr val="tx1"/>
                </a:solidFill>
              </a:rPr>
              <a:t>...</a:t>
            </a:r>
            <a:endParaRPr lang="en-US" altLang="ko-KR">
              <a:solidFill>
                <a:schemeClr val="tx1"/>
              </a:solidFill>
            </a:endParaRPr>
          </a:p>
        </p:txBody>
      </p:sp>
      <p:sp>
        <p:nvSpPr>
          <p:cNvPr id="40" name="椭圆 39"/>
          <p:cNvSpPr/>
          <p:nvPr>
            <p:custDataLst>
              <p:tags r:id="rId10"/>
            </p:custDataLst>
          </p:nvPr>
        </p:nvSpPr>
        <p:spPr>
          <a:xfrm>
            <a:off x="901065" y="4717415"/>
            <a:ext cx="1080135" cy="1079500"/>
          </a:xfrm>
          <a:prstGeom prst="ellipse">
            <a:avLst/>
          </a:prstGeom>
          <a:blipFill dpi="0"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/>
          </a:p>
        </p:txBody>
      </p:sp>
      <p:sp>
        <p:nvSpPr>
          <p:cNvPr id="9" name="矩形标注 8"/>
          <p:cNvSpPr/>
          <p:nvPr/>
        </p:nvSpPr>
        <p:spPr>
          <a:xfrm>
            <a:off x="2418715" y="4990465"/>
            <a:ext cx="2759075" cy="532765"/>
          </a:xfrm>
          <a:prstGeom prst="wedgeRectCallout">
            <a:avLst>
              <a:gd name="adj1" fmla="val -61024"/>
              <a:gd name="adj2" fmla="val 8104"/>
            </a:avLst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>
                <a:solidFill>
                  <a:schemeClr val="tx1"/>
                </a:solidFill>
                <a:latin typeface="맑은 고딕" panose="020B0503020000020004" charset="-127"/>
                <a:ea typeface="맑은 고딕" panose="020B0503020000020004" charset="-127"/>
                <a:cs typeface="맑은 고딕" panose="020B0503020000020004" charset="-127"/>
              </a:rPr>
              <a:t>대전은 노잼도시가 아니다</a:t>
            </a:r>
            <a:endParaRPr>
              <a:solidFill>
                <a:schemeClr val="tx1"/>
              </a:solidFill>
              <a:latin typeface="맑은 고딕" panose="020B0503020000020004" charset="-127"/>
              <a:ea typeface="맑은 고딕" panose="020B0503020000020004" charset="-127"/>
              <a:cs typeface="맑은 고딕" panose="020B0503020000020004" charset="-127"/>
            </a:endParaRPr>
          </a:p>
        </p:txBody>
      </p:sp>
      <p:sp>
        <p:nvSpPr>
          <p:cNvPr id="10" name="矩形标注 9"/>
          <p:cNvSpPr/>
          <p:nvPr/>
        </p:nvSpPr>
        <p:spPr>
          <a:xfrm>
            <a:off x="6096000" y="4077970"/>
            <a:ext cx="3260725" cy="763905"/>
          </a:xfrm>
          <a:prstGeom prst="wedgeRectCallout">
            <a:avLst>
              <a:gd name="adj1" fmla="val 60724"/>
              <a:gd name="adj2" fmla="val 12676"/>
            </a:avLst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>
                <a:solidFill>
                  <a:schemeClr val="tx1"/>
                </a:solidFill>
                <a:latin typeface="맑은 고딕" panose="020B0503020000020004" charset="-127"/>
                <a:ea typeface="맑은 고딕" panose="020B0503020000020004" charset="-127"/>
                <a:cs typeface="맑은 고딕" panose="020B0503020000020004" charset="-127"/>
              </a:rPr>
              <a:t>오프라인 해커톤 진행 기간 동안 </a:t>
            </a:r>
            <a:endParaRPr>
              <a:solidFill>
                <a:schemeClr val="tx1"/>
              </a:solidFill>
              <a:latin typeface="맑은 고딕" panose="020B0503020000020004" charset="-127"/>
              <a:ea typeface="맑은 고딕" panose="020B0503020000020004" charset="-127"/>
              <a:cs typeface="맑은 고딕" panose="020B0503020000020004" charset="-127"/>
            </a:endParaRPr>
          </a:p>
          <a:p>
            <a:pPr algn="ctr"/>
            <a:r>
              <a:rPr>
                <a:solidFill>
                  <a:schemeClr val="tx1"/>
                </a:solidFill>
                <a:latin typeface="맑은 고딕" panose="020B0503020000020004" charset="-127"/>
                <a:ea typeface="맑은 고딕" panose="020B0503020000020004" charset="-127"/>
                <a:cs typeface="맑은 고딕" panose="020B0503020000020004" charset="-127"/>
              </a:rPr>
              <a:t>랩미팅 준비하는 기분이었습니다...ㅠ</a:t>
            </a:r>
            <a:endParaRPr>
              <a:solidFill>
                <a:schemeClr val="tx1"/>
              </a:solidFill>
              <a:latin typeface="맑은 고딕" panose="020B0503020000020004" charset="-127"/>
              <a:ea typeface="맑은 고딕" panose="020B0503020000020004" charset="-127"/>
              <a:cs typeface="맑은 고딕" panose="020B0503020000020004" charset="-127"/>
            </a:endParaRPr>
          </a:p>
        </p:txBody>
      </p:sp>
      <p:sp>
        <p:nvSpPr>
          <p:cNvPr id="29" name="椭圆 28"/>
          <p:cNvSpPr/>
          <p:nvPr>
            <p:custDataLst>
              <p:tags r:id="rId12"/>
            </p:custDataLst>
          </p:nvPr>
        </p:nvSpPr>
        <p:spPr>
          <a:xfrm>
            <a:off x="10017760" y="3997325"/>
            <a:ext cx="1080135" cy="1079500"/>
          </a:xfrm>
          <a:prstGeom prst="ellipse">
            <a:avLst/>
          </a:prstGeom>
          <a:blipFill dpi="0"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/>
          </a:p>
        </p:txBody>
      </p:sp>
      <p:sp>
        <p:nvSpPr>
          <p:cNvPr id="53" name="椭圆 52"/>
          <p:cNvSpPr/>
          <p:nvPr>
            <p:custDataLst>
              <p:tags r:id="rId14"/>
            </p:custDataLst>
          </p:nvPr>
        </p:nvSpPr>
        <p:spPr>
          <a:xfrm>
            <a:off x="10017760" y="5342890"/>
            <a:ext cx="1080135" cy="1079500"/>
          </a:xfrm>
          <a:prstGeom prst="ellipse">
            <a:avLst/>
          </a:prstGeom>
          <a:blipFill dpi="0"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/>
          </a:p>
        </p:txBody>
      </p:sp>
      <p:sp>
        <p:nvSpPr>
          <p:cNvPr id="11" name="矩形标注 10"/>
          <p:cNvSpPr/>
          <p:nvPr/>
        </p:nvSpPr>
        <p:spPr>
          <a:xfrm>
            <a:off x="7125335" y="5342890"/>
            <a:ext cx="2231390" cy="763905"/>
          </a:xfrm>
          <a:prstGeom prst="wedgeRectCallout">
            <a:avLst>
              <a:gd name="adj1" fmla="val 63806"/>
              <a:gd name="adj2" fmla="val 35453"/>
            </a:avLst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ko-KR" altLang="en-US">
                <a:solidFill>
                  <a:schemeClr val="tx1"/>
                </a:solidFill>
                <a:latin typeface="맑은 고딕" panose="020B0503020000020004" charset="-127"/>
                <a:ea typeface="맑은 고딕" panose="020B0503020000020004" charset="-127"/>
                <a:cs typeface="맑은 고딕" panose="020B0503020000020004" charset="-127"/>
              </a:rPr>
              <a:t>배고플</a:t>
            </a:r>
            <a:r>
              <a:rPr lang="en-US" altLang="ko-KR">
                <a:solidFill>
                  <a:schemeClr val="tx1"/>
                </a:solidFill>
                <a:latin typeface="맑은 고딕" panose="020B0503020000020004" charset="-127"/>
                <a:ea typeface="맑은 고딕" panose="020B0503020000020004" charset="-127"/>
                <a:cs typeface="맑은 고딕" panose="020B0503020000020004" charset="-127"/>
              </a:rPr>
              <a:t> </a:t>
            </a:r>
            <a:r>
              <a:rPr lang="ko-KR" altLang="en-US">
                <a:solidFill>
                  <a:schemeClr val="tx1"/>
                </a:solidFill>
                <a:latin typeface="맑은 고딕" panose="020B0503020000020004" charset="-127"/>
                <a:ea typeface="맑은 고딕" panose="020B0503020000020004" charset="-127"/>
                <a:cs typeface="맑은 고딕" panose="020B0503020000020004" charset="-127"/>
              </a:rPr>
              <a:t>때가</a:t>
            </a:r>
            <a:r>
              <a:rPr lang="en-US" altLang="ko-KR">
                <a:solidFill>
                  <a:schemeClr val="tx1"/>
                </a:solidFill>
                <a:latin typeface="맑은 고딕" panose="020B0503020000020004" charset="-127"/>
                <a:ea typeface="맑은 고딕" panose="020B0503020000020004" charset="-127"/>
                <a:cs typeface="맑은 고딕" panose="020B0503020000020004" charset="-127"/>
              </a:rPr>
              <a:t> </a:t>
            </a:r>
            <a:r>
              <a:rPr lang="ko-KR" altLang="en-US">
                <a:solidFill>
                  <a:schemeClr val="tx1"/>
                </a:solidFill>
                <a:latin typeface="맑은 고딕" panose="020B0503020000020004" charset="-127"/>
                <a:ea typeface="맑은 고딕" panose="020B0503020000020004" charset="-127"/>
                <a:cs typeface="맑은 고딕" panose="020B0503020000020004" charset="-127"/>
              </a:rPr>
              <a:t>없었다</a:t>
            </a:r>
            <a:endParaRPr lang="ko-KR" altLang="en-US">
              <a:solidFill>
                <a:schemeClr val="tx1"/>
              </a:solidFill>
              <a:latin typeface="맑은 고딕" panose="020B0503020000020004" charset="-127"/>
              <a:ea typeface="맑은 고딕" panose="020B0503020000020004" charset="-127"/>
              <a:cs typeface="맑은 고딕" panose="020B0503020000020004" charset="-127"/>
            </a:endParaRPr>
          </a:p>
          <a:p>
            <a:pPr algn="ctr"/>
            <a:r>
              <a:rPr lang="ko-KR" altLang="en-US">
                <a:solidFill>
                  <a:schemeClr val="tx1"/>
                </a:solidFill>
                <a:latin typeface="맑은 고딕" panose="020B0503020000020004" charset="-127"/>
                <a:ea typeface="맑은 고딕" panose="020B0503020000020004" charset="-127"/>
                <a:cs typeface="맑은 고딕" panose="020B0503020000020004" charset="-127"/>
              </a:rPr>
              <a:t>너무</a:t>
            </a:r>
            <a:r>
              <a:rPr lang="en-US" altLang="ko-KR">
                <a:solidFill>
                  <a:schemeClr val="tx1"/>
                </a:solidFill>
                <a:latin typeface="맑은 고딕" panose="020B0503020000020004" charset="-127"/>
                <a:ea typeface="맑은 고딕" panose="020B0503020000020004" charset="-127"/>
                <a:cs typeface="맑은 고딕" panose="020B0503020000020004" charset="-127"/>
              </a:rPr>
              <a:t> </a:t>
            </a:r>
            <a:r>
              <a:rPr lang="ko-KR" altLang="en-US">
                <a:solidFill>
                  <a:schemeClr val="tx1"/>
                </a:solidFill>
                <a:latin typeface="맑은 고딕" panose="020B0503020000020004" charset="-127"/>
                <a:ea typeface="맑은 고딕" panose="020B0503020000020004" charset="-127"/>
                <a:cs typeface="맑은 고딕" panose="020B0503020000020004" charset="-127"/>
              </a:rPr>
              <a:t>많이</a:t>
            </a:r>
            <a:r>
              <a:rPr lang="en-US" altLang="ko-KR">
                <a:solidFill>
                  <a:schemeClr val="tx1"/>
                </a:solidFill>
                <a:latin typeface="맑은 고딕" panose="020B0503020000020004" charset="-127"/>
                <a:ea typeface="맑은 고딕" panose="020B0503020000020004" charset="-127"/>
                <a:cs typeface="맑은 고딕" panose="020B0503020000020004" charset="-127"/>
              </a:rPr>
              <a:t> </a:t>
            </a:r>
            <a:r>
              <a:rPr lang="ko-KR" altLang="en-US">
                <a:solidFill>
                  <a:schemeClr val="tx1"/>
                </a:solidFill>
                <a:latin typeface="맑은 고딕" panose="020B0503020000020004" charset="-127"/>
                <a:ea typeface="맑은 고딕" panose="020B0503020000020004" charset="-127"/>
                <a:cs typeface="맑은 고딕" panose="020B0503020000020004" charset="-127"/>
              </a:rPr>
              <a:t>먹었다</a:t>
            </a:r>
            <a:endParaRPr lang="en-US" altLang="ko-KR">
              <a:solidFill>
                <a:schemeClr val="tx1"/>
              </a:solidFill>
              <a:latin typeface="맑은 고딕" panose="020B0503020000020004" charset="-127"/>
              <a:ea typeface="맑은 고딕" panose="020B0503020000020004" charset="-127"/>
              <a:cs typeface="맑은 고딕" panose="020B0503020000020004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84;g7d4a0609a6_0_0"/>
          <p:cNvSpPr txBox="1"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3181350" y="2055400"/>
            <a:ext cx="5829300" cy="14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 panose="020F0502020204030204"/>
              <a:buNone/>
            </a:pPr>
            <a:r>
              <a:rPr lang="en-US" sz="6600"/>
              <a:t>THANK YOU!</a:t>
            </a:r>
            <a:endParaRPr lang="en-US" sz="6600"/>
          </a:p>
        </p:txBody>
      </p:sp>
      <p:sp>
        <p:nvSpPr>
          <p:cNvPr id="7" name="副标题 1"/>
          <p:cNvSpPr/>
          <p:nvPr>
            <p:custDataLst>
              <p:tags r:id="rId2"/>
            </p:custDataLst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31800" algn="ctr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 panose="020B0604020202020204"/>
              <a:buNone/>
              <a:defRPr sz="3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914400" marR="0" lvl="1" indent="-406400" algn="ctr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371600" marR="0" lvl="2" indent="-381000" algn="ctr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 panose="020B0604020202020204"/>
              <a:buNone/>
              <a:defRPr sz="24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1828800" marR="0" lvl="3" indent="-35560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 panose="020B0604020202020204"/>
              <a:buNone/>
              <a:defRPr sz="20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2286000" marR="0" lvl="4" indent="-35560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 panose="020B0604020202020204"/>
              <a:buNone/>
              <a:defRPr sz="20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2743200" marR="0" lvl="5" indent="-35560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 panose="020B0604020202020204"/>
              <a:buNone/>
              <a:defRPr sz="20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3200400" marR="0" lvl="6" indent="-35560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 panose="020B0604020202020204"/>
              <a:buNone/>
              <a:defRPr sz="20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3657600" marR="0" lvl="7" indent="-35560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 panose="020B0604020202020204"/>
              <a:buNone/>
              <a:defRPr sz="20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4114800" marR="0" lvl="8" indent="-35560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 panose="020B0604020202020204"/>
              <a:buNone/>
              <a:defRPr sz="20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r>
              <a:rPr lang="en-US" altLang="zh-CN"/>
              <a:t>Typhoon Sensei</a:t>
            </a:r>
            <a:endParaRPr lang="en-US" altLang="zh-CN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"/>
          <p:cNvSpPr txBox="1">
            <a:spLocks noGrp="1"/>
          </p:cNvSpPr>
          <p:nvPr>
            <p:ph type="title"/>
          </p:nvPr>
        </p:nvSpPr>
        <p:spPr>
          <a:xfrm>
            <a:off x="1981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 panose="020F0502020204030204"/>
              <a:buNone/>
            </a:pPr>
            <a:r>
              <a:rPr lang="en-US"/>
              <a:t>Our jobs in the project</a:t>
            </a:r>
            <a:endParaRPr lang="en-US"/>
          </a:p>
        </p:txBody>
      </p:sp>
      <p:sp>
        <p:nvSpPr>
          <p:cNvPr id="3" name="矩形标注 2"/>
          <p:cNvSpPr/>
          <p:nvPr/>
        </p:nvSpPr>
        <p:spPr>
          <a:xfrm>
            <a:off x="2418715" y="3775075"/>
            <a:ext cx="2759075" cy="576580"/>
          </a:xfrm>
          <a:prstGeom prst="wedgeRectCallout">
            <a:avLst>
              <a:gd name="adj1" fmla="val -61024"/>
              <a:gd name="adj2" fmla="val 8104"/>
            </a:avLst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ko-KR">
                <a:solidFill>
                  <a:schemeClr val="tx1"/>
                </a:solidFill>
                <a:latin typeface="맑은 고딕" panose="020B0503020000020004" charset="-127"/>
                <a:ea typeface="맑은 고딕" panose="020B0503020000020004" charset="-127"/>
                <a:cs typeface="맑은 고딕" panose="020B0503020000020004" charset="-127"/>
              </a:rPr>
              <a:t>시각화</a:t>
            </a:r>
            <a:r>
              <a:rPr lang="en-US" altLang="ko-KR">
                <a:solidFill>
                  <a:schemeClr val="tx1"/>
                </a:solidFill>
                <a:latin typeface="맑은 고딕" panose="020B0503020000020004" charset="-127"/>
                <a:ea typeface="맑은 고딕" panose="020B0503020000020004" charset="-127"/>
                <a:cs typeface="맑은 고딕" panose="020B0503020000020004" charset="-127"/>
              </a:rPr>
              <a:t> </a:t>
            </a:r>
            <a:r>
              <a:rPr lang="ko-KR" altLang="en-US">
                <a:solidFill>
                  <a:schemeClr val="tx1"/>
                </a:solidFill>
                <a:latin typeface="맑은 고딕" panose="020B0503020000020004" charset="-127"/>
                <a:ea typeface="맑은 고딕" panose="020B0503020000020004" charset="-127"/>
                <a:cs typeface="맑은 고딕" panose="020B0503020000020004" charset="-127"/>
              </a:rPr>
              <a:t>개</a:t>
            </a:r>
            <a:r>
              <a:rPr lang="ko-KR" altLang="en-US">
                <a:solidFill>
                  <a:schemeClr val="tx1"/>
                </a:solidFill>
                <a:latin typeface="맑은 고딕" panose="020B0503020000020004" charset="-127"/>
                <a:ea typeface="맑은 고딕" panose="020B0503020000020004" charset="-127"/>
                <a:cs typeface="맑은 고딕" panose="020B0503020000020004" charset="-127"/>
              </a:rPr>
              <a:t>선</a:t>
            </a:r>
            <a:endParaRPr lang="ko-KR" altLang="en-US">
              <a:solidFill>
                <a:schemeClr val="tx1"/>
              </a:solidFill>
              <a:latin typeface="맑은 고딕" panose="020B0503020000020004" charset="-127"/>
              <a:ea typeface="맑은 고딕" panose="020B0503020000020004" charset="-127"/>
              <a:cs typeface="맑은 고딕" panose="020B0503020000020004" charset="-127"/>
            </a:endParaRPr>
          </a:p>
        </p:txBody>
      </p:sp>
      <p:sp>
        <p:nvSpPr>
          <p:cNvPr id="57" name="椭圆 56"/>
          <p:cNvSpPr/>
          <p:nvPr>
            <p:custDataLst>
              <p:tags r:id="rId1"/>
            </p:custDataLst>
          </p:nvPr>
        </p:nvSpPr>
        <p:spPr>
          <a:xfrm>
            <a:off x="901065" y="2300605"/>
            <a:ext cx="1080135" cy="1079500"/>
          </a:xfrm>
          <a:prstGeom prst="ellipse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/>
          </a:p>
        </p:txBody>
      </p:sp>
      <p:sp>
        <p:nvSpPr>
          <p:cNvPr id="49" name="椭圆 48"/>
          <p:cNvSpPr/>
          <p:nvPr>
            <p:custDataLst>
              <p:tags r:id="rId3"/>
            </p:custDataLst>
          </p:nvPr>
        </p:nvSpPr>
        <p:spPr>
          <a:xfrm>
            <a:off x="901065" y="3491865"/>
            <a:ext cx="1080135" cy="1079500"/>
          </a:xfrm>
          <a:prstGeom prst="ellipse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/>
          </a:p>
        </p:txBody>
      </p:sp>
      <p:sp>
        <p:nvSpPr>
          <p:cNvPr id="6" name="矩形标注 5"/>
          <p:cNvSpPr/>
          <p:nvPr/>
        </p:nvSpPr>
        <p:spPr>
          <a:xfrm>
            <a:off x="2418715" y="2783205"/>
            <a:ext cx="2759075" cy="532765"/>
          </a:xfrm>
          <a:prstGeom prst="wedgeRectCallout">
            <a:avLst>
              <a:gd name="adj1" fmla="val -61024"/>
              <a:gd name="adj2" fmla="val 8104"/>
            </a:avLst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ko-KR" altLang="en-US">
                <a:solidFill>
                  <a:schemeClr val="tx1"/>
                </a:solidFill>
              </a:rPr>
              <a:t>논문</a:t>
            </a:r>
            <a:r>
              <a:rPr lang="en-US" altLang="ko-KR">
                <a:solidFill>
                  <a:schemeClr val="tx1"/>
                </a:solidFill>
              </a:rPr>
              <a:t> </a:t>
            </a:r>
            <a:r>
              <a:rPr lang="ko-KR" altLang="en-US">
                <a:solidFill>
                  <a:schemeClr val="tx1"/>
                </a:solidFill>
              </a:rPr>
              <a:t>자료</a:t>
            </a:r>
            <a:r>
              <a:rPr lang="en-US" altLang="ko-KR">
                <a:solidFill>
                  <a:schemeClr val="tx1"/>
                </a:solidFill>
              </a:rPr>
              <a:t> </a:t>
            </a:r>
            <a:r>
              <a:rPr lang="ko-KR" altLang="en-US">
                <a:solidFill>
                  <a:schemeClr val="tx1"/>
                </a:solidFill>
              </a:rPr>
              <a:t>찾기</a:t>
            </a:r>
            <a:r>
              <a:rPr lang="en-US" altLang="ko-KR">
                <a:solidFill>
                  <a:schemeClr val="tx1"/>
                </a:solidFill>
              </a:rPr>
              <a:t>, </a:t>
            </a:r>
            <a:r>
              <a:rPr lang="ko-KR" altLang="en-US">
                <a:solidFill>
                  <a:schemeClr val="tx1"/>
                </a:solidFill>
              </a:rPr>
              <a:t>시각</a:t>
            </a:r>
            <a:r>
              <a:rPr lang="ko-KR" altLang="en-US">
                <a:solidFill>
                  <a:schemeClr val="tx1"/>
                </a:solidFill>
              </a:rPr>
              <a:t>화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1" name="椭圆 60"/>
          <p:cNvSpPr/>
          <p:nvPr>
            <p:custDataLst>
              <p:tags r:id="rId5"/>
            </p:custDataLst>
          </p:nvPr>
        </p:nvSpPr>
        <p:spPr>
          <a:xfrm>
            <a:off x="10017760" y="1306195"/>
            <a:ext cx="1080135" cy="1079500"/>
          </a:xfrm>
          <a:prstGeom prst="ellipse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/>
          </a:p>
        </p:txBody>
      </p:sp>
      <p:sp>
        <p:nvSpPr>
          <p:cNvPr id="7" name="矩形标注 6"/>
          <p:cNvSpPr/>
          <p:nvPr/>
        </p:nvSpPr>
        <p:spPr>
          <a:xfrm flipH="1">
            <a:off x="6597650" y="1651635"/>
            <a:ext cx="2759075" cy="1000125"/>
          </a:xfrm>
          <a:prstGeom prst="wedgeRectCallout">
            <a:avLst>
              <a:gd name="adj1" fmla="val -60517"/>
              <a:gd name="adj2" fmla="val -8412"/>
            </a:avLst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>
                <a:solidFill>
                  <a:schemeClr val="tx1"/>
                </a:solidFill>
              </a:rPr>
              <a:t>UI </a:t>
            </a:r>
            <a:r>
              <a:rPr lang="ko-KR" altLang="en-US">
                <a:solidFill>
                  <a:schemeClr val="tx1"/>
                </a:solidFill>
              </a:rPr>
              <a:t>구성</a:t>
            </a:r>
            <a:r>
              <a:rPr lang="en-US" altLang="ko-KR">
                <a:solidFill>
                  <a:schemeClr val="tx1"/>
                </a:solidFill>
              </a:rPr>
              <a:t> </a:t>
            </a:r>
            <a:r>
              <a:rPr lang="ko-KR" altLang="en-US">
                <a:solidFill>
                  <a:schemeClr val="tx1"/>
                </a:solidFill>
              </a:rPr>
              <a:t>및</a:t>
            </a:r>
            <a:r>
              <a:rPr lang="en-US" altLang="ko-KR">
                <a:solidFill>
                  <a:schemeClr val="tx1"/>
                </a:solidFill>
              </a:rPr>
              <a:t> </a:t>
            </a:r>
            <a:r>
              <a:rPr lang="ko-KR" altLang="en-US">
                <a:solidFill>
                  <a:schemeClr val="tx1"/>
                </a:solidFill>
              </a:rPr>
              <a:t>개발</a:t>
            </a:r>
            <a:r>
              <a:rPr lang="en-US" altLang="ko-KR">
                <a:solidFill>
                  <a:schemeClr val="tx1"/>
                </a:solidFill>
              </a:rPr>
              <a:t>,</a:t>
            </a:r>
            <a:endParaRPr lang="en-US" altLang="ko-KR">
              <a:solidFill>
                <a:schemeClr val="tx1"/>
              </a:solidFill>
            </a:endParaRPr>
          </a:p>
          <a:p>
            <a:pPr algn="ctr"/>
            <a:r>
              <a:rPr lang="en-US" altLang="ko-KR">
                <a:solidFill>
                  <a:schemeClr val="tx1"/>
                </a:solidFill>
              </a:rPr>
              <a:t>PPT </a:t>
            </a:r>
            <a:r>
              <a:rPr lang="ko-KR" altLang="en-US">
                <a:solidFill>
                  <a:schemeClr val="tx1"/>
                </a:solidFill>
              </a:rPr>
              <a:t>및</a:t>
            </a:r>
            <a:r>
              <a:rPr lang="en-US" altLang="ko-KR">
                <a:solidFill>
                  <a:schemeClr val="tx1"/>
                </a:solidFill>
              </a:rPr>
              <a:t> </a:t>
            </a:r>
            <a:r>
              <a:rPr lang="ko-KR" altLang="en-US">
                <a:solidFill>
                  <a:schemeClr val="tx1"/>
                </a:solidFill>
              </a:rPr>
              <a:t>전체</a:t>
            </a:r>
            <a:r>
              <a:rPr lang="en-US" altLang="ko-KR">
                <a:solidFill>
                  <a:schemeClr val="tx1"/>
                </a:solidFill>
              </a:rPr>
              <a:t> </a:t>
            </a:r>
            <a:r>
              <a:rPr lang="ko-KR" altLang="en-US">
                <a:solidFill>
                  <a:schemeClr val="tx1"/>
                </a:solidFill>
              </a:rPr>
              <a:t>총</a:t>
            </a:r>
            <a:r>
              <a:rPr lang="ko-KR" altLang="en-US">
                <a:solidFill>
                  <a:schemeClr val="tx1"/>
                </a:solidFill>
              </a:rPr>
              <a:t>괄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椭圆 12"/>
          <p:cNvSpPr/>
          <p:nvPr>
            <p:custDataLst>
              <p:tags r:id="rId7"/>
            </p:custDataLst>
          </p:nvPr>
        </p:nvSpPr>
        <p:spPr>
          <a:xfrm>
            <a:off x="10017760" y="2651760"/>
            <a:ext cx="1080135" cy="1079500"/>
          </a:xfrm>
          <a:prstGeom prst="ellipse">
            <a:avLst/>
          </a:prstGeom>
          <a:blipFill dpi="0"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/>
          </a:p>
        </p:txBody>
      </p:sp>
      <p:sp>
        <p:nvSpPr>
          <p:cNvPr id="8" name="矩形标注 7"/>
          <p:cNvSpPr/>
          <p:nvPr/>
        </p:nvSpPr>
        <p:spPr>
          <a:xfrm>
            <a:off x="6597650" y="3086735"/>
            <a:ext cx="2759075" cy="763905"/>
          </a:xfrm>
          <a:prstGeom prst="wedgeRectCallout">
            <a:avLst>
              <a:gd name="adj1" fmla="val 64223"/>
              <a:gd name="adj2" fmla="val -23399"/>
            </a:avLst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ko-KR" altLang="en-US">
                <a:solidFill>
                  <a:schemeClr val="tx1"/>
                </a:solidFill>
              </a:rPr>
              <a:t>데이터</a:t>
            </a:r>
            <a:r>
              <a:rPr lang="en-US" altLang="ko-KR">
                <a:solidFill>
                  <a:schemeClr val="tx1"/>
                </a:solidFill>
              </a:rPr>
              <a:t> </a:t>
            </a:r>
            <a:r>
              <a:rPr lang="ko-KR" altLang="en-US">
                <a:solidFill>
                  <a:schemeClr val="tx1"/>
                </a:solidFill>
              </a:rPr>
              <a:t>분석</a:t>
            </a:r>
            <a:r>
              <a:rPr lang="en-US" altLang="ko-KR">
                <a:solidFill>
                  <a:schemeClr val="tx1"/>
                </a:solidFill>
              </a:rPr>
              <a:t>, </a:t>
            </a:r>
            <a:r>
              <a:rPr lang="ko-KR" altLang="en-US">
                <a:solidFill>
                  <a:schemeClr val="tx1"/>
                </a:solidFill>
              </a:rPr>
              <a:t>시각</a:t>
            </a:r>
            <a:r>
              <a:rPr lang="ko-KR" altLang="en-US">
                <a:solidFill>
                  <a:schemeClr val="tx1"/>
                </a:solidFill>
              </a:rPr>
              <a:t>화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0" name="椭圆 39"/>
          <p:cNvSpPr/>
          <p:nvPr>
            <p:custDataLst>
              <p:tags r:id="rId9"/>
            </p:custDataLst>
          </p:nvPr>
        </p:nvSpPr>
        <p:spPr>
          <a:xfrm>
            <a:off x="901065" y="4717415"/>
            <a:ext cx="1080135" cy="1079500"/>
          </a:xfrm>
          <a:prstGeom prst="ellipse">
            <a:avLst/>
          </a:prstGeom>
          <a:blipFill dpi="0"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/>
          </a:p>
        </p:txBody>
      </p:sp>
      <p:sp>
        <p:nvSpPr>
          <p:cNvPr id="9" name="矩形标注 8"/>
          <p:cNvSpPr/>
          <p:nvPr/>
        </p:nvSpPr>
        <p:spPr>
          <a:xfrm>
            <a:off x="2418715" y="4990465"/>
            <a:ext cx="2759075" cy="670560"/>
          </a:xfrm>
          <a:prstGeom prst="wedgeRectCallout">
            <a:avLst>
              <a:gd name="adj1" fmla="val -61024"/>
              <a:gd name="adj2" fmla="val 8104"/>
            </a:avLst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ko-KR">
                <a:solidFill>
                  <a:schemeClr val="tx1"/>
                </a:solidFill>
                <a:latin typeface="맑은 고딕" panose="020B0503020000020004" charset="-127"/>
                <a:ea typeface="맑은 고딕" panose="020B0503020000020004" charset="-127"/>
                <a:cs typeface="맑은 고딕" panose="020B0503020000020004" charset="-127"/>
              </a:rPr>
              <a:t>태풍</a:t>
            </a:r>
            <a:r>
              <a:rPr lang="en-US" altLang="ko-KR">
                <a:solidFill>
                  <a:schemeClr val="tx1"/>
                </a:solidFill>
                <a:latin typeface="맑은 고딕" panose="020B0503020000020004" charset="-127"/>
                <a:ea typeface="맑은 고딕" panose="020B0503020000020004" charset="-127"/>
                <a:cs typeface="맑은 고딕" panose="020B0503020000020004" charset="-127"/>
              </a:rPr>
              <a:t> </a:t>
            </a:r>
            <a:r>
              <a:rPr lang="ko-KR" altLang="en-US">
                <a:solidFill>
                  <a:schemeClr val="tx1"/>
                </a:solidFill>
                <a:latin typeface="맑은 고딕" panose="020B0503020000020004" charset="-127"/>
                <a:ea typeface="맑은 고딕" panose="020B0503020000020004" charset="-127"/>
                <a:cs typeface="맑은 고딕" panose="020B0503020000020004" charset="-127"/>
              </a:rPr>
              <a:t>영향</a:t>
            </a:r>
            <a:r>
              <a:rPr lang="en-US" altLang="ko-KR">
                <a:solidFill>
                  <a:schemeClr val="tx1"/>
                </a:solidFill>
                <a:latin typeface="맑은 고딕" panose="020B0503020000020004" charset="-127"/>
                <a:ea typeface="맑은 고딕" panose="020B0503020000020004" charset="-127"/>
                <a:cs typeface="맑은 고딕" panose="020B0503020000020004" charset="-127"/>
              </a:rPr>
              <a:t> </a:t>
            </a:r>
            <a:r>
              <a:rPr lang="ko-KR" altLang="en-US">
                <a:solidFill>
                  <a:schemeClr val="tx1"/>
                </a:solidFill>
                <a:latin typeface="맑은 고딕" panose="020B0503020000020004" charset="-127"/>
                <a:ea typeface="맑은 고딕" panose="020B0503020000020004" charset="-127"/>
                <a:cs typeface="맑은 고딕" panose="020B0503020000020004" charset="-127"/>
              </a:rPr>
              <a:t>반경</a:t>
            </a:r>
            <a:r>
              <a:rPr lang="en-US" altLang="ko-KR">
                <a:solidFill>
                  <a:schemeClr val="tx1"/>
                </a:solidFill>
                <a:latin typeface="맑은 고딕" panose="020B0503020000020004" charset="-127"/>
                <a:ea typeface="맑은 고딕" panose="020B0503020000020004" charset="-127"/>
                <a:cs typeface="맑은 고딕" panose="020B0503020000020004" charset="-127"/>
              </a:rPr>
              <a:t> </a:t>
            </a:r>
            <a:r>
              <a:rPr lang="ko-KR" altLang="en-US">
                <a:solidFill>
                  <a:schemeClr val="tx1"/>
                </a:solidFill>
                <a:latin typeface="맑은 고딕" panose="020B0503020000020004" charset="-127"/>
                <a:ea typeface="맑은 고딕" panose="020B0503020000020004" charset="-127"/>
                <a:cs typeface="맑은 고딕" panose="020B0503020000020004" charset="-127"/>
              </a:rPr>
              <a:t>시각화</a:t>
            </a:r>
            <a:r>
              <a:rPr lang="en-US" altLang="ko-KR">
                <a:solidFill>
                  <a:schemeClr val="tx1"/>
                </a:solidFill>
                <a:latin typeface="맑은 고딕" panose="020B0503020000020004" charset="-127"/>
                <a:ea typeface="맑은 고딕" panose="020B0503020000020004" charset="-127"/>
                <a:cs typeface="맑은 고딕" panose="020B0503020000020004" charset="-127"/>
              </a:rPr>
              <a:t>, </a:t>
            </a:r>
            <a:endParaRPr lang="en-US" altLang="ko-KR">
              <a:solidFill>
                <a:schemeClr val="tx1"/>
              </a:solidFill>
              <a:latin typeface="맑은 고딕" panose="020B0503020000020004" charset="-127"/>
              <a:ea typeface="맑은 고딕" panose="020B0503020000020004" charset="-127"/>
              <a:cs typeface="맑은 고딕" panose="020B0503020000020004" charset="-127"/>
            </a:endParaRPr>
          </a:p>
          <a:p>
            <a:pPr algn="ctr"/>
            <a:r>
              <a:rPr lang="en-US" altLang="ko-KR">
                <a:solidFill>
                  <a:schemeClr val="tx1"/>
                </a:solidFill>
                <a:latin typeface="맑은 고딕" panose="020B0503020000020004" charset="-127"/>
                <a:ea typeface="맑은 고딕" panose="020B0503020000020004" charset="-127"/>
                <a:cs typeface="맑은 고딕" panose="020B0503020000020004" charset="-127"/>
              </a:rPr>
              <a:t>UI </a:t>
            </a:r>
            <a:r>
              <a:rPr lang="ko-KR" altLang="en-US">
                <a:solidFill>
                  <a:schemeClr val="tx1"/>
                </a:solidFill>
                <a:latin typeface="맑은 고딕" panose="020B0503020000020004" charset="-127"/>
                <a:ea typeface="맑은 고딕" panose="020B0503020000020004" charset="-127"/>
                <a:cs typeface="맑은 고딕" panose="020B0503020000020004" charset="-127"/>
              </a:rPr>
              <a:t>첫페이</a:t>
            </a:r>
            <a:r>
              <a:rPr lang="ko-KR" altLang="en-US">
                <a:solidFill>
                  <a:schemeClr val="tx1"/>
                </a:solidFill>
                <a:latin typeface="맑은 고딕" panose="020B0503020000020004" charset="-127"/>
                <a:ea typeface="맑은 고딕" panose="020B0503020000020004" charset="-127"/>
                <a:cs typeface="맑은 고딕" panose="020B0503020000020004" charset="-127"/>
              </a:rPr>
              <a:t>지</a:t>
            </a:r>
            <a:endParaRPr lang="ko-KR" altLang="en-US">
              <a:solidFill>
                <a:schemeClr val="tx1"/>
              </a:solidFill>
              <a:latin typeface="맑은 고딕" panose="020B0503020000020004" charset="-127"/>
              <a:ea typeface="맑은 고딕" panose="020B0503020000020004" charset="-127"/>
              <a:cs typeface="맑은 고딕" panose="020B0503020000020004" charset="-127"/>
            </a:endParaRPr>
          </a:p>
        </p:txBody>
      </p:sp>
      <p:sp>
        <p:nvSpPr>
          <p:cNvPr id="10" name="矩形标注 9"/>
          <p:cNvSpPr/>
          <p:nvPr/>
        </p:nvSpPr>
        <p:spPr>
          <a:xfrm>
            <a:off x="6096000" y="4351655"/>
            <a:ext cx="3260725" cy="490220"/>
          </a:xfrm>
          <a:prstGeom prst="wedgeRectCallout">
            <a:avLst>
              <a:gd name="adj1" fmla="val 60724"/>
              <a:gd name="adj2" fmla="val 12676"/>
            </a:avLst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ko-KR">
                <a:solidFill>
                  <a:schemeClr val="tx1"/>
                </a:solidFill>
                <a:latin typeface="맑은 고딕" panose="020B0503020000020004" charset="-127"/>
                <a:ea typeface="맑은 고딕" panose="020B0503020000020004" charset="-127"/>
                <a:cs typeface="맑은 고딕" panose="020B0503020000020004" charset="-127"/>
              </a:rPr>
              <a:t>inference.py</a:t>
            </a:r>
            <a:r>
              <a:rPr lang="ko-KR" altLang="en-US">
                <a:solidFill>
                  <a:schemeClr val="tx1"/>
                </a:solidFill>
                <a:latin typeface="맑은 고딕" panose="020B0503020000020004" charset="-127"/>
                <a:ea typeface="맑은 고딕" panose="020B0503020000020004" charset="-127"/>
                <a:cs typeface="맑은 고딕" panose="020B0503020000020004" charset="-127"/>
              </a:rPr>
              <a:t>수정</a:t>
            </a:r>
            <a:r>
              <a:rPr lang="en-US" altLang="ko-KR">
                <a:solidFill>
                  <a:schemeClr val="tx1"/>
                </a:solidFill>
                <a:latin typeface="맑은 고딕" panose="020B0503020000020004" charset="-127"/>
                <a:ea typeface="맑은 고딕" panose="020B0503020000020004" charset="-127"/>
                <a:cs typeface="맑은 고딕" panose="020B0503020000020004" charset="-127"/>
              </a:rPr>
              <a:t>, </a:t>
            </a:r>
            <a:r>
              <a:rPr lang="ko-KR" altLang="en-US">
                <a:solidFill>
                  <a:schemeClr val="tx1"/>
                </a:solidFill>
                <a:latin typeface="맑은 고딕" panose="020B0503020000020004" charset="-127"/>
                <a:ea typeface="맑은 고딕" panose="020B0503020000020004" charset="-127"/>
                <a:cs typeface="맑은 고딕" panose="020B0503020000020004" charset="-127"/>
              </a:rPr>
              <a:t>앙상블</a:t>
            </a:r>
            <a:r>
              <a:rPr lang="en-US" altLang="ko-KR">
                <a:solidFill>
                  <a:schemeClr val="tx1"/>
                </a:solidFill>
                <a:latin typeface="맑은 고딕" panose="020B0503020000020004" charset="-127"/>
                <a:ea typeface="맑은 고딕" panose="020B0503020000020004" charset="-127"/>
                <a:cs typeface="맑은 고딕" panose="020B0503020000020004" charset="-127"/>
              </a:rPr>
              <a:t> </a:t>
            </a:r>
            <a:r>
              <a:rPr lang="ko-KR" altLang="en-US">
                <a:solidFill>
                  <a:schemeClr val="tx1"/>
                </a:solidFill>
                <a:latin typeface="맑은 고딕" panose="020B0503020000020004" charset="-127"/>
                <a:ea typeface="맑은 고딕" panose="020B0503020000020004" charset="-127"/>
                <a:cs typeface="맑은 고딕" panose="020B0503020000020004" charset="-127"/>
              </a:rPr>
              <a:t>개</a:t>
            </a:r>
            <a:r>
              <a:rPr lang="ko-KR" altLang="en-US">
                <a:solidFill>
                  <a:schemeClr val="tx1"/>
                </a:solidFill>
                <a:latin typeface="맑은 고딕" panose="020B0503020000020004" charset="-127"/>
                <a:ea typeface="맑은 고딕" panose="020B0503020000020004" charset="-127"/>
                <a:cs typeface="맑은 고딕" panose="020B0503020000020004" charset="-127"/>
              </a:rPr>
              <a:t>선</a:t>
            </a:r>
            <a:endParaRPr lang="ko-KR" altLang="en-US">
              <a:solidFill>
                <a:schemeClr val="tx1"/>
              </a:solidFill>
              <a:latin typeface="맑은 고딕" panose="020B0503020000020004" charset="-127"/>
              <a:ea typeface="맑은 고딕" panose="020B0503020000020004" charset="-127"/>
              <a:cs typeface="맑은 고딕" panose="020B0503020000020004" charset="-127"/>
            </a:endParaRPr>
          </a:p>
        </p:txBody>
      </p:sp>
      <p:sp>
        <p:nvSpPr>
          <p:cNvPr id="29" name="椭圆 28"/>
          <p:cNvSpPr/>
          <p:nvPr>
            <p:custDataLst>
              <p:tags r:id="rId11"/>
            </p:custDataLst>
          </p:nvPr>
        </p:nvSpPr>
        <p:spPr>
          <a:xfrm>
            <a:off x="10017760" y="3997325"/>
            <a:ext cx="1080135" cy="1079500"/>
          </a:xfrm>
          <a:prstGeom prst="ellipse">
            <a:avLst/>
          </a:prstGeom>
          <a:blipFill dpi="0"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/>
          </a:p>
        </p:txBody>
      </p:sp>
      <p:sp>
        <p:nvSpPr>
          <p:cNvPr id="53" name="椭圆 52"/>
          <p:cNvSpPr/>
          <p:nvPr>
            <p:custDataLst>
              <p:tags r:id="rId13"/>
            </p:custDataLst>
          </p:nvPr>
        </p:nvSpPr>
        <p:spPr>
          <a:xfrm>
            <a:off x="10017760" y="5342890"/>
            <a:ext cx="1080135" cy="1079500"/>
          </a:xfrm>
          <a:prstGeom prst="ellipse">
            <a:avLst/>
          </a:prstGeom>
          <a:blipFill dpi="0"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/>
          </a:p>
        </p:txBody>
      </p:sp>
      <p:sp>
        <p:nvSpPr>
          <p:cNvPr id="11" name="矩形标注 10"/>
          <p:cNvSpPr/>
          <p:nvPr/>
        </p:nvSpPr>
        <p:spPr>
          <a:xfrm>
            <a:off x="6330315" y="5342890"/>
            <a:ext cx="3026410" cy="763905"/>
          </a:xfrm>
          <a:prstGeom prst="wedgeRectCallout">
            <a:avLst>
              <a:gd name="adj1" fmla="val 63806"/>
              <a:gd name="adj2" fmla="val 35453"/>
            </a:avLst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>
                <a:solidFill>
                  <a:schemeClr val="tx1"/>
                </a:solidFill>
                <a:latin typeface="맑은 고딕" panose="020B0503020000020004" charset="-127"/>
                <a:ea typeface="맑은 고딕" panose="020B0503020000020004" charset="-127"/>
                <a:cs typeface="맑은 고딕" panose="020B0503020000020004" charset="-127"/>
              </a:rPr>
              <a:t>UI Detail </a:t>
            </a:r>
            <a:r>
              <a:rPr lang="ko-KR" altLang="en-US">
                <a:solidFill>
                  <a:schemeClr val="tx1"/>
                </a:solidFill>
                <a:latin typeface="맑은 고딕" panose="020B0503020000020004" charset="-127"/>
                <a:ea typeface="맑은 고딕" panose="020B0503020000020004" charset="-127"/>
                <a:cs typeface="맑은 고딕" panose="020B0503020000020004" charset="-127"/>
              </a:rPr>
              <a:t>페이지</a:t>
            </a:r>
            <a:r>
              <a:rPr lang="en-US" altLang="ko-KR">
                <a:solidFill>
                  <a:schemeClr val="tx1"/>
                </a:solidFill>
                <a:latin typeface="맑은 고딕" panose="020B0503020000020004" charset="-127"/>
                <a:ea typeface="맑은 고딕" panose="020B0503020000020004" charset="-127"/>
                <a:cs typeface="맑은 고딕" panose="020B0503020000020004" charset="-127"/>
              </a:rPr>
              <a:t>, </a:t>
            </a:r>
            <a:endParaRPr lang="en-US" altLang="ko-KR">
              <a:solidFill>
                <a:schemeClr val="tx1"/>
              </a:solidFill>
              <a:latin typeface="맑은 고딕" panose="020B0503020000020004" charset="-127"/>
              <a:ea typeface="맑은 고딕" panose="020B0503020000020004" charset="-127"/>
              <a:cs typeface="맑은 고딕" panose="020B0503020000020004" charset="-127"/>
            </a:endParaRPr>
          </a:p>
          <a:p>
            <a:pPr algn="ctr"/>
            <a:r>
              <a:rPr lang="ko-KR" altLang="en-US">
                <a:solidFill>
                  <a:schemeClr val="tx1"/>
                </a:solidFill>
                <a:latin typeface="맑은 고딕" panose="020B0503020000020004" charset="-127"/>
                <a:ea typeface="맑은 고딕" panose="020B0503020000020004" charset="-127"/>
                <a:cs typeface="맑은 고딕" panose="020B0503020000020004" charset="-127"/>
              </a:rPr>
              <a:t>스타팅</a:t>
            </a:r>
            <a:r>
              <a:rPr lang="en-US" altLang="ko-KR">
                <a:solidFill>
                  <a:schemeClr val="tx1"/>
                </a:solidFill>
                <a:latin typeface="맑은 고딕" panose="020B0503020000020004" charset="-127"/>
                <a:ea typeface="맑은 고딕" panose="020B0503020000020004" charset="-127"/>
                <a:cs typeface="맑은 고딕" panose="020B0503020000020004" charset="-127"/>
              </a:rPr>
              <a:t> </a:t>
            </a:r>
            <a:r>
              <a:rPr lang="ko-KR" altLang="en-US">
                <a:solidFill>
                  <a:schemeClr val="tx1"/>
                </a:solidFill>
                <a:latin typeface="맑은 고딕" panose="020B0503020000020004" charset="-127"/>
                <a:ea typeface="맑은 고딕" panose="020B0503020000020004" charset="-127"/>
                <a:cs typeface="맑은 고딕" panose="020B0503020000020004" charset="-127"/>
              </a:rPr>
              <a:t>포인트</a:t>
            </a:r>
            <a:r>
              <a:rPr lang="en-US" altLang="ko-KR">
                <a:solidFill>
                  <a:schemeClr val="tx1"/>
                </a:solidFill>
                <a:latin typeface="맑은 고딕" panose="020B0503020000020004" charset="-127"/>
                <a:ea typeface="맑은 고딕" panose="020B0503020000020004" charset="-127"/>
                <a:cs typeface="맑은 고딕" panose="020B0503020000020004" charset="-127"/>
              </a:rPr>
              <a:t> 3D </a:t>
            </a:r>
            <a:r>
              <a:rPr lang="ko-KR" altLang="en-US">
                <a:solidFill>
                  <a:schemeClr val="tx1"/>
                </a:solidFill>
                <a:latin typeface="맑은 고딕" panose="020B0503020000020004" charset="-127"/>
                <a:ea typeface="맑은 고딕" panose="020B0503020000020004" charset="-127"/>
                <a:cs typeface="맑은 고딕" panose="020B0503020000020004" charset="-127"/>
              </a:rPr>
              <a:t>시각</a:t>
            </a:r>
            <a:r>
              <a:rPr lang="ko-KR" altLang="en-US">
                <a:solidFill>
                  <a:schemeClr val="tx1"/>
                </a:solidFill>
                <a:latin typeface="맑은 고딕" panose="020B0503020000020004" charset="-127"/>
                <a:ea typeface="맑은 고딕" panose="020B0503020000020004" charset="-127"/>
                <a:cs typeface="맑은 고딕" panose="020B0503020000020004" charset="-127"/>
              </a:rPr>
              <a:t>화</a:t>
            </a:r>
            <a:endParaRPr lang="ko-KR" altLang="en-US">
              <a:solidFill>
                <a:schemeClr val="tx1"/>
              </a:solidFill>
              <a:latin typeface="맑은 고딕" panose="020B0503020000020004" charset="-127"/>
              <a:ea typeface="맑은 고딕" panose="020B0503020000020004" charset="-127"/>
              <a:cs typeface="맑은 고딕" panose="020B0503020000020004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"/>
          <p:cNvSpPr txBox="1">
            <a:spLocks noGrp="1"/>
          </p:cNvSpPr>
          <p:nvPr>
            <p:ph type="title"/>
          </p:nvPr>
        </p:nvSpPr>
        <p:spPr>
          <a:xfrm>
            <a:off x="1981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 panose="020F0502020204030204"/>
              <a:buNone/>
            </a:pPr>
            <a:r>
              <a:rPr lang="en-US"/>
              <a:t>Our Mentors</a:t>
            </a:r>
            <a:endParaRPr lang="en-US"/>
          </a:p>
        </p:txBody>
      </p:sp>
      <p:grpSp>
        <p:nvGrpSpPr>
          <p:cNvPr id="2" name="组合 1"/>
          <p:cNvGrpSpPr/>
          <p:nvPr/>
        </p:nvGrpSpPr>
        <p:grpSpPr>
          <a:xfrm>
            <a:off x="2382520" y="1417955"/>
            <a:ext cx="2057400" cy="2402205"/>
            <a:chOff x="721" y="3213"/>
            <a:chExt cx="3326" cy="3783"/>
          </a:xfrm>
        </p:grpSpPr>
        <p:sp>
          <p:nvSpPr>
            <p:cNvPr id="29" name="椭圆 28"/>
            <p:cNvSpPr/>
            <p:nvPr>
              <p:custDataLst>
                <p:tags r:id="rId1"/>
              </p:custDataLst>
            </p:nvPr>
          </p:nvSpPr>
          <p:spPr>
            <a:xfrm>
              <a:off x="1534" y="3213"/>
              <a:ext cx="1701" cy="1700"/>
            </a:xfrm>
            <a:prstGeom prst="ellipse">
              <a:avLst/>
            </a:prstGeom>
            <a:blipFill dpi="0"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dirty="0"/>
            </a:p>
          </p:txBody>
        </p:sp>
        <p:sp>
          <p:nvSpPr>
            <p:cNvPr id="30" name="文本框 29"/>
            <p:cNvSpPr txBox="1"/>
            <p:nvPr>
              <p:custDataLst>
                <p:tags r:id="rId3"/>
              </p:custDataLst>
            </p:nvPr>
          </p:nvSpPr>
          <p:spPr>
            <a:xfrm>
              <a:off x="721" y="5230"/>
              <a:ext cx="3327" cy="71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algn="ctr"/>
              <a:r>
                <a:rPr lang="en-US" altLang="zh-CN" sz="2400">
                  <a:sym typeface="+mn-ea"/>
                </a:rPr>
                <a:t>Hyungon Ryu</a:t>
              </a:r>
              <a:endParaRPr lang="en-US" altLang="zh-CN" sz="2400" dirty="0"/>
            </a:p>
          </p:txBody>
        </p:sp>
        <p:sp>
          <p:nvSpPr>
            <p:cNvPr id="31" name="文本框 30"/>
            <p:cNvSpPr txBox="1"/>
            <p:nvPr>
              <p:custDataLst>
                <p:tags r:id="rId4"/>
              </p:custDataLst>
            </p:nvPr>
          </p:nvSpPr>
          <p:spPr>
            <a:xfrm>
              <a:off x="973" y="6018"/>
              <a:ext cx="2823" cy="979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algn="ctr"/>
              <a:r>
                <a:rPr lang="en-US" altLang="zh-CN" sz="1000">
                  <a:sym typeface="+mn-ea"/>
                </a:rPr>
                <a:t>NVIDIA</a:t>
              </a:r>
              <a:endParaRPr lang="en-US" altLang="ko-KR" sz="1000" dirty="0"/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2442210" y="4152900"/>
            <a:ext cx="1938020" cy="2402840"/>
            <a:chOff x="672" y="2236"/>
            <a:chExt cx="3052" cy="3784"/>
          </a:xfrm>
        </p:grpSpPr>
        <p:sp>
          <p:nvSpPr>
            <p:cNvPr id="40" name="椭圆 39"/>
            <p:cNvSpPr/>
            <p:nvPr>
              <p:custDataLst>
                <p:tags r:id="rId5"/>
              </p:custDataLst>
            </p:nvPr>
          </p:nvSpPr>
          <p:spPr>
            <a:xfrm>
              <a:off x="1307" y="2236"/>
              <a:ext cx="1701" cy="1700"/>
            </a:xfrm>
            <a:prstGeom prst="ellipse">
              <a:avLst/>
            </a:prstGeom>
            <a:gradFill rotWithShape="1">
              <a:gsLst>
                <a:gs pos="5000">
                  <a:schemeClr val="accent4">
                    <a:lumMod val="40000"/>
                    <a:lumOff val="60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dirty="0"/>
            </a:p>
          </p:txBody>
        </p:sp>
        <p:sp>
          <p:nvSpPr>
            <p:cNvPr id="41" name="文本框 40"/>
            <p:cNvSpPr txBox="1"/>
            <p:nvPr>
              <p:custDataLst>
                <p:tags r:id="rId6"/>
              </p:custDataLst>
            </p:nvPr>
          </p:nvSpPr>
          <p:spPr>
            <a:xfrm>
              <a:off x="672" y="4253"/>
              <a:ext cx="3052" cy="71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algn="ctr"/>
              <a:r>
                <a:rPr lang="en-US" altLang="zh-CN" sz="2400">
                  <a:sym typeface="+mn-ea"/>
                </a:rPr>
                <a:t>Aswinkumar</a:t>
              </a:r>
              <a:endParaRPr lang="en-US" altLang="zh-CN" sz="2400" dirty="0"/>
            </a:p>
          </p:txBody>
        </p:sp>
        <p:sp>
          <p:nvSpPr>
            <p:cNvPr id="42" name="文本框 41"/>
            <p:cNvSpPr txBox="1"/>
            <p:nvPr>
              <p:custDataLst>
                <p:tags r:id="rId7"/>
              </p:custDataLst>
            </p:nvPr>
          </p:nvSpPr>
          <p:spPr>
            <a:xfrm>
              <a:off x="746" y="5041"/>
              <a:ext cx="2823" cy="979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algn="ctr"/>
              <a:r>
                <a:rPr lang="en-US" altLang="zh-CN" sz="1000">
                  <a:sym typeface="+mn-ea"/>
                </a:rPr>
                <a:t>NVIDIA</a:t>
              </a:r>
              <a:endParaRPr lang="en-US" altLang="ko-KR" sz="1000" dirty="0"/>
            </a:p>
          </p:txBody>
        </p:sp>
      </p:grpSp>
      <p:grpSp>
        <p:nvGrpSpPr>
          <p:cNvPr id="52" name="组合 51"/>
          <p:cNvGrpSpPr/>
          <p:nvPr/>
        </p:nvGrpSpPr>
        <p:grpSpPr>
          <a:xfrm>
            <a:off x="5120323" y="4152900"/>
            <a:ext cx="1824990" cy="2402205"/>
            <a:chOff x="720" y="2236"/>
            <a:chExt cx="2874" cy="3783"/>
          </a:xfrm>
        </p:grpSpPr>
        <p:sp>
          <p:nvSpPr>
            <p:cNvPr id="53" name="椭圆 52"/>
            <p:cNvSpPr/>
            <p:nvPr>
              <p:custDataLst>
                <p:tags r:id="rId8"/>
              </p:custDataLst>
            </p:nvPr>
          </p:nvSpPr>
          <p:spPr>
            <a:xfrm>
              <a:off x="1307" y="2236"/>
              <a:ext cx="1701" cy="1700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dirty="0"/>
            </a:p>
          </p:txBody>
        </p:sp>
        <p:sp>
          <p:nvSpPr>
            <p:cNvPr id="54" name="文本框 53"/>
            <p:cNvSpPr txBox="1"/>
            <p:nvPr>
              <p:custDataLst>
                <p:tags r:id="rId9"/>
              </p:custDataLst>
            </p:nvPr>
          </p:nvSpPr>
          <p:spPr>
            <a:xfrm>
              <a:off x="720" y="4253"/>
              <a:ext cx="2874" cy="71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algn="ctr"/>
              <a:r>
                <a:rPr sz="2400">
                  <a:sym typeface="+mn-ea"/>
                </a:rPr>
                <a:t>Jeff Adie</a:t>
              </a:r>
              <a:endParaRPr sz="2400">
                <a:sym typeface="+mn-ea"/>
              </a:endParaRPr>
            </a:p>
          </p:txBody>
        </p:sp>
        <p:sp>
          <p:nvSpPr>
            <p:cNvPr id="55" name="文本框 54"/>
            <p:cNvSpPr txBox="1"/>
            <p:nvPr>
              <p:custDataLst>
                <p:tags r:id="rId10"/>
              </p:custDataLst>
            </p:nvPr>
          </p:nvSpPr>
          <p:spPr>
            <a:xfrm>
              <a:off x="746" y="5041"/>
              <a:ext cx="2823" cy="979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algn="ctr"/>
              <a:r>
                <a:rPr lang="en-US" altLang="zh-CN" sz="1000">
                  <a:sym typeface="+mn-ea"/>
                </a:rPr>
                <a:t>NVIDIA</a:t>
              </a:r>
              <a:endParaRPr lang="en-US" altLang="ko-KR" sz="1000" dirty="0"/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5061585" y="1417955"/>
            <a:ext cx="1942465" cy="2402840"/>
            <a:chOff x="608" y="2236"/>
            <a:chExt cx="3139" cy="3784"/>
          </a:xfrm>
        </p:grpSpPr>
        <p:sp>
          <p:nvSpPr>
            <p:cNvPr id="13" name="椭圆 12"/>
            <p:cNvSpPr/>
            <p:nvPr>
              <p:custDataLst>
                <p:tags r:id="rId11"/>
              </p:custDataLst>
            </p:nvPr>
          </p:nvSpPr>
          <p:spPr>
            <a:xfrm>
              <a:off x="1327" y="2236"/>
              <a:ext cx="1701" cy="1700"/>
            </a:xfrm>
            <a:prstGeom prst="ellipse">
              <a:avLst/>
            </a:prstGeom>
            <a:blipFill dpi="0" rotWithShape="1"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dirty="0"/>
            </a:p>
          </p:txBody>
        </p:sp>
        <p:sp>
          <p:nvSpPr>
            <p:cNvPr id="14" name="文本框 13"/>
            <p:cNvSpPr txBox="1"/>
            <p:nvPr>
              <p:custDataLst>
                <p:tags r:id="rId13"/>
              </p:custDataLst>
            </p:nvPr>
          </p:nvSpPr>
          <p:spPr>
            <a:xfrm>
              <a:off x="608" y="4253"/>
              <a:ext cx="3139" cy="71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algn="ctr"/>
              <a:r>
                <a:rPr lang="en-US" altLang="zh-CN" sz="2400">
                  <a:sym typeface="+mn-ea"/>
                </a:rPr>
                <a:t>Daewon Kim</a:t>
              </a:r>
              <a:endParaRPr lang="en-US" altLang="zh-CN" sz="2400" dirty="0"/>
            </a:p>
          </p:txBody>
        </p:sp>
        <p:sp>
          <p:nvSpPr>
            <p:cNvPr id="15" name="文本框 14"/>
            <p:cNvSpPr txBox="1"/>
            <p:nvPr>
              <p:custDataLst>
                <p:tags r:id="rId14"/>
              </p:custDataLst>
            </p:nvPr>
          </p:nvSpPr>
          <p:spPr>
            <a:xfrm>
              <a:off x="766" y="5041"/>
              <a:ext cx="2823" cy="979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algn="l"/>
              <a:r>
                <a:rPr lang="en-US" altLang="zh-CN" sz="1000">
                  <a:sym typeface="+mn-ea"/>
                </a:rPr>
                <a:t>Machine learning engineer, works in HanwhaSystems/ICT</a:t>
              </a:r>
              <a:endParaRPr lang="en-US" altLang="ko-KR" sz="1000" dirty="0"/>
            </a:p>
          </p:txBody>
        </p:sp>
      </p:grpSp>
      <p:grpSp>
        <p:nvGrpSpPr>
          <p:cNvPr id="60" name="组合 59"/>
          <p:cNvGrpSpPr/>
          <p:nvPr/>
        </p:nvGrpSpPr>
        <p:grpSpPr>
          <a:xfrm>
            <a:off x="7793673" y="4152900"/>
            <a:ext cx="1943735" cy="2402840"/>
            <a:chOff x="656" y="2236"/>
            <a:chExt cx="3061" cy="3784"/>
          </a:xfrm>
        </p:grpSpPr>
        <p:sp>
          <p:nvSpPr>
            <p:cNvPr id="61" name="椭圆 60"/>
            <p:cNvSpPr/>
            <p:nvPr>
              <p:custDataLst>
                <p:tags r:id="rId15"/>
              </p:custDataLst>
            </p:nvPr>
          </p:nvSpPr>
          <p:spPr>
            <a:xfrm>
              <a:off x="1307" y="2236"/>
              <a:ext cx="1701" cy="1700"/>
            </a:xfrm>
            <a:prstGeom prst="ellipse">
              <a:avLst/>
            </a:prstGeom>
            <a:gradFill rotWithShape="1">
              <a:gsLst>
                <a:gs pos="5000">
                  <a:schemeClr val="accent6">
                    <a:lumMod val="40000"/>
                    <a:lumOff val="60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dirty="0"/>
            </a:p>
          </p:txBody>
        </p:sp>
        <p:sp>
          <p:nvSpPr>
            <p:cNvPr id="62" name="文本框 61"/>
            <p:cNvSpPr txBox="1"/>
            <p:nvPr>
              <p:custDataLst>
                <p:tags r:id="rId16"/>
              </p:custDataLst>
            </p:nvPr>
          </p:nvSpPr>
          <p:spPr>
            <a:xfrm>
              <a:off x="656" y="4253"/>
              <a:ext cx="3061" cy="71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algn="ctr"/>
              <a:r>
                <a:rPr lang="en-US" altLang="zh-CN" sz="2400">
                  <a:sym typeface="+mn-ea"/>
                </a:rPr>
                <a:t>Juntao Yang</a:t>
              </a:r>
              <a:endParaRPr lang="en-US" altLang="zh-CN" sz="2400">
                <a:sym typeface="+mn-ea"/>
              </a:endParaRPr>
            </a:p>
          </p:txBody>
        </p:sp>
        <p:sp>
          <p:nvSpPr>
            <p:cNvPr id="63" name="文本框 62"/>
            <p:cNvSpPr txBox="1"/>
            <p:nvPr>
              <p:custDataLst>
                <p:tags r:id="rId17"/>
              </p:custDataLst>
            </p:nvPr>
          </p:nvSpPr>
          <p:spPr>
            <a:xfrm>
              <a:off x="746" y="5041"/>
              <a:ext cx="2823" cy="979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algn="ctr"/>
              <a:r>
                <a:rPr lang="en-US" altLang="zh-CN" sz="1000">
                  <a:sym typeface="+mn-ea"/>
                </a:rPr>
                <a:t>NVIDIA</a:t>
              </a:r>
              <a:endParaRPr lang="en-US" altLang="ko-KR" sz="1000" dirty="0"/>
            </a:p>
          </p:txBody>
        </p:sp>
      </p:grpSp>
      <p:grpSp>
        <p:nvGrpSpPr>
          <p:cNvPr id="56" name="组合 55"/>
          <p:cNvGrpSpPr/>
          <p:nvPr/>
        </p:nvGrpSpPr>
        <p:grpSpPr>
          <a:xfrm>
            <a:off x="7691120" y="1417955"/>
            <a:ext cx="2148840" cy="2402840"/>
            <a:chOff x="720" y="2236"/>
            <a:chExt cx="3473" cy="3784"/>
          </a:xfrm>
        </p:grpSpPr>
        <p:sp>
          <p:nvSpPr>
            <p:cNvPr id="57" name="椭圆 56"/>
            <p:cNvSpPr/>
            <p:nvPr>
              <p:custDataLst>
                <p:tags r:id="rId18"/>
              </p:custDataLst>
            </p:nvPr>
          </p:nvSpPr>
          <p:spPr>
            <a:xfrm>
              <a:off x="1606" y="2236"/>
              <a:ext cx="1701" cy="1700"/>
            </a:xfrm>
            <a:prstGeom prst="ellipse">
              <a:avLst/>
            </a:prstGeom>
            <a:blipFill dpi="0" rotWithShape="1"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dirty="0"/>
            </a:p>
          </p:txBody>
        </p:sp>
        <p:sp>
          <p:nvSpPr>
            <p:cNvPr id="58" name="文本框 57"/>
            <p:cNvSpPr txBox="1"/>
            <p:nvPr>
              <p:custDataLst>
                <p:tags r:id="rId20"/>
              </p:custDataLst>
            </p:nvPr>
          </p:nvSpPr>
          <p:spPr>
            <a:xfrm>
              <a:off x="720" y="4253"/>
              <a:ext cx="3473" cy="71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algn="ctr"/>
              <a:r>
                <a:rPr lang="en-US" altLang="zh-CN" sz="2400">
                  <a:sym typeface="+mn-ea"/>
                </a:rPr>
                <a:t>Song chi-oh</a:t>
              </a:r>
              <a:endParaRPr lang="en-US" altLang="zh-CN" sz="2400" dirty="0"/>
            </a:p>
          </p:txBody>
        </p:sp>
        <p:sp>
          <p:nvSpPr>
            <p:cNvPr id="59" name="文本框 58"/>
            <p:cNvSpPr txBox="1"/>
            <p:nvPr>
              <p:custDataLst>
                <p:tags r:id="rId21"/>
              </p:custDataLst>
            </p:nvPr>
          </p:nvSpPr>
          <p:spPr>
            <a:xfrm>
              <a:off x="1045" y="5041"/>
              <a:ext cx="2823" cy="979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algn="just"/>
              <a:r>
                <a:rPr lang="en-US" altLang="zh-CN" sz="1000">
                  <a:sym typeface="+mn-ea"/>
                </a:rPr>
                <a:t>Machine Learning Engineer</a:t>
              </a:r>
              <a:endParaRPr lang="en-US" altLang="zh-CN" sz="1000"/>
            </a:p>
            <a:p>
              <a:pPr algn="just"/>
              <a:r>
                <a:rPr lang="en-US" altLang="zh-CN" sz="1000">
                  <a:sym typeface="+mn-ea"/>
                </a:rPr>
                <a:t>現 Chart studio CEO</a:t>
              </a:r>
              <a:endParaRPr lang="en-US" altLang="zh-CN" sz="1000"/>
            </a:p>
            <a:p>
              <a:pPr algn="just"/>
              <a:r>
                <a:rPr lang="en-US" altLang="zh-CN" sz="1000">
                  <a:sym typeface="+mn-ea"/>
                </a:rPr>
                <a:t>前 Linewalks(現 Kakao healthcare)</a:t>
              </a:r>
              <a:endParaRPr lang="en-US" altLang="ko-KR" sz="1000" dirty="0"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"/>
          <p:cNvSpPr txBox="1">
            <a:spLocks noGrp="1"/>
          </p:cNvSpPr>
          <p:nvPr>
            <p:ph type="title"/>
          </p:nvPr>
        </p:nvSpPr>
        <p:spPr>
          <a:xfrm>
            <a:off x="1981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 panose="020F0502020204030204"/>
              <a:buNone/>
            </a:pPr>
            <a:r>
              <a:t>Socially Arisen Issue</a:t>
            </a:r>
          </a:p>
        </p:txBody>
      </p:sp>
      <p:sp>
        <p:nvSpPr>
          <p:cNvPr id="104" name="Google Shape;104;g7d4a0609a6_0_81"/>
          <p:cNvSpPr txBox="1">
            <a:spLocks noGrp="1"/>
          </p:cNvSpPr>
          <p:nvPr>
            <p:ph type="body" idx="1"/>
            <p:custDataLst>
              <p:tags r:id="rId1"/>
            </p:custDataLst>
          </p:nvPr>
        </p:nvSpPr>
        <p:spPr>
          <a:xfrm>
            <a:off x="493395" y="1349375"/>
            <a:ext cx="11265535" cy="1131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p>
            <a:pPr marL="0" lvl="0" indent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 sz="3000"/>
              <a:t>Prediction from </a:t>
            </a:r>
            <a:r>
              <a:rPr lang="en-US" sz="3000" b="1"/>
              <a:t>ECMWF </a:t>
            </a:r>
            <a:r>
              <a:rPr lang="en-US" sz="3000"/>
              <a:t>about the projected path of Typhoon Kongrei was </a:t>
            </a:r>
            <a:r>
              <a:rPr lang="en-US" sz="3000">
                <a:solidFill>
                  <a:srgbClr val="FF0000"/>
                </a:solidFill>
              </a:rPr>
              <a:t>inaccurate</a:t>
            </a:r>
            <a:endParaRPr lang="en-US" sz="3000">
              <a:solidFill>
                <a:srgbClr val="FF0000"/>
              </a:solidFill>
            </a:endParaRPr>
          </a:p>
        </p:txBody>
      </p:sp>
      <p:sp>
        <p:nvSpPr>
          <p:cNvPr id="2" name="Google Shape;104;g7d4a0609a6_0_81"/>
          <p:cNvSpPr txBox="1">
            <a:spLocks noGrp="1"/>
          </p:cNvSpPr>
          <p:nvPr>
            <p:custDataLst>
              <p:tags r:id="rId2"/>
            </p:custDataLst>
          </p:nvPr>
        </p:nvSpPr>
        <p:spPr>
          <a:xfrm>
            <a:off x="620395" y="6005195"/>
            <a:ext cx="11265535" cy="113157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3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–"/>
              <a:defRPr sz="2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2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–"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»"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0" lvl="0" indent="0" algn="ctr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 sz="2000" b="1"/>
              <a:t>ECMWF</a:t>
            </a:r>
            <a:r>
              <a:rPr lang="en-US" sz="2000"/>
              <a:t> is the European Centre for Medium-Range Weather Forecasts.</a:t>
            </a:r>
            <a:endParaRPr lang="en-US" sz="2000"/>
          </a:p>
          <a:p>
            <a:pPr marL="0" lvl="0" indent="0" algn="ctr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 sz="2000"/>
              <a:t>This model is considered the best-performing numerical model.</a:t>
            </a:r>
            <a:endParaRPr lang="en-US" sz="2000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3140075" y="1962150"/>
            <a:ext cx="3161665" cy="39497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rcRect r="-1664"/>
          <a:stretch>
            <a:fillRect/>
          </a:stretch>
        </p:blipFill>
        <p:spPr>
          <a:xfrm>
            <a:off x="6791960" y="2155825"/>
            <a:ext cx="4656455" cy="35629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"/>
          <p:cNvSpPr txBox="1">
            <a:spLocks noGrp="1"/>
          </p:cNvSpPr>
          <p:nvPr>
            <p:ph type="title"/>
          </p:nvPr>
        </p:nvSpPr>
        <p:spPr>
          <a:xfrm>
            <a:off x="1981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 panose="020F0502020204030204"/>
              <a:buNone/>
            </a:pPr>
            <a:r>
              <a:t>Our Hackathon Topic</a:t>
            </a:r>
          </a:p>
        </p:txBody>
      </p:sp>
      <p:sp>
        <p:nvSpPr>
          <p:cNvPr id="104" name="Google Shape;104;g7d4a0609a6_0_81"/>
          <p:cNvSpPr txBox="1">
            <a:spLocks noGrp="1"/>
          </p:cNvSpPr>
          <p:nvPr>
            <p:ph type="body" idx="1"/>
          </p:nvPr>
        </p:nvSpPr>
        <p:spPr>
          <a:xfrm>
            <a:off x="493395" y="1349375"/>
            <a:ext cx="11265535" cy="4001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p>
            <a:pPr lvl="0" indent="-4572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</a:pPr>
            <a:r>
              <a:rPr lang="en-US" sz="3000"/>
              <a:t>P</a:t>
            </a:r>
            <a:r>
              <a:rPr sz="3000"/>
              <a:t>redict Typhoon Kongrei and potentially other typhoons using FCN</a:t>
            </a:r>
            <a:endParaRPr sz="3000"/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sz="3000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730625" y="2111375"/>
            <a:ext cx="4730750" cy="43484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"/>
          <p:cNvSpPr txBox="1">
            <a:spLocks noGrp="1"/>
          </p:cNvSpPr>
          <p:nvPr>
            <p:ph type="title"/>
          </p:nvPr>
        </p:nvSpPr>
        <p:spPr>
          <a:xfrm>
            <a:off x="1981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 panose="020F0502020204030204"/>
              <a:buNone/>
            </a:pPr>
            <a:r>
              <a:t>Our Hackathon Topic</a:t>
            </a:r>
          </a:p>
        </p:txBody>
      </p:sp>
      <p:sp>
        <p:nvSpPr>
          <p:cNvPr id="104" name="Google Shape;104;g7d4a0609a6_0_81"/>
          <p:cNvSpPr txBox="1">
            <a:spLocks noGrp="1"/>
          </p:cNvSpPr>
          <p:nvPr>
            <p:ph type="body" idx="1"/>
            <p:custDataLst>
              <p:tags r:id="rId1"/>
            </p:custDataLst>
          </p:nvPr>
        </p:nvSpPr>
        <p:spPr>
          <a:xfrm>
            <a:off x="493395" y="1349375"/>
            <a:ext cx="11265535" cy="599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p>
            <a:pPr lvl="0" indent="-4572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</a:pPr>
            <a:r>
              <a:rPr lang="en-US" sz="3000">
                <a:sym typeface="+mn-ea"/>
              </a:rPr>
              <a:t>FCN model structure——AFNO</a:t>
            </a:r>
            <a:endParaRPr lang="en-US" altLang="zh-CN" sz="3000">
              <a:ea typeface="SimSun" panose="02010600030101010101" pitchFamily="2" charset="-122"/>
              <a:sym typeface="+mn-ea"/>
            </a:endParaRPr>
          </a:p>
        </p:txBody>
      </p:sp>
      <p:pic>
        <p:nvPicPr>
          <p:cNvPr id="2" name="图片 1" descr="afn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2245" y="2134870"/>
            <a:ext cx="9286875" cy="38671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"/>
          <p:cNvSpPr txBox="1">
            <a:spLocks noGrp="1"/>
          </p:cNvSpPr>
          <p:nvPr>
            <p:ph type="title"/>
          </p:nvPr>
        </p:nvSpPr>
        <p:spPr>
          <a:xfrm>
            <a:off x="1981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 panose="020F0502020204030204"/>
              <a:buNone/>
            </a:pPr>
            <a:r>
              <a:t>Our Hackathon Topic</a:t>
            </a:r>
          </a:p>
        </p:txBody>
      </p:sp>
      <p:sp>
        <p:nvSpPr>
          <p:cNvPr id="104" name="Google Shape;104;g7d4a0609a6_0_81"/>
          <p:cNvSpPr txBox="1">
            <a:spLocks noGrp="1"/>
          </p:cNvSpPr>
          <p:nvPr>
            <p:ph type="body" idx="1"/>
            <p:custDataLst>
              <p:tags r:id="rId1"/>
            </p:custDataLst>
          </p:nvPr>
        </p:nvSpPr>
        <p:spPr>
          <a:xfrm>
            <a:off x="493395" y="1349375"/>
            <a:ext cx="11265535" cy="599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p>
            <a:pPr lvl="0" indent="-4572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</a:pPr>
            <a:r>
              <a:rPr lang="en-US" sz="3000">
                <a:sym typeface="+mn-ea"/>
              </a:rPr>
              <a:t>FCN model structure</a:t>
            </a:r>
            <a:endParaRPr lang="en-US" altLang="zh-CN" sz="3000">
              <a:ea typeface="SimSun" panose="02010600030101010101" pitchFamily="2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2566670" y="1948815"/>
            <a:ext cx="7058025" cy="46628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"/>
          <p:cNvSpPr txBox="1">
            <a:spLocks noGrp="1"/>
          </p:cNvSpPr>
          <p:nvPr>
            <p:ph type="title"/>
          </p:nvPr>
        </p:nvSpPr>
        <p:spPr>
          <a:xfrm>
            <a:off x="1981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 panose="020F0502020204030204"/>
              <a:buNone/>
            </a:pPr>
            <a:r>
              <a:t>What is Our Goal?</a:t>
            </a:r>
          </a:p>
        </p:txBody>
      </p:sp>
      <p:sp>
        <p:nvSpPr>
          <p:cNvPr id="104" name="Google Shape;104;g7d4a0609a6_0_81"/>
          <p:cNvSpPr txBox="1">
            <a:spLocks noGrp="1"/>
          </p:cNvSpPr>
          <p:nvPr>
            <p:ph type="body" idx="1"/>
            <p:custDataLst>
              <p:tags r:id="rId1"/>
            </p:custDataLst>
          </p:nvPr>
        </p:nvSpPr>
        <p:spPr>
          <a:xfrm>
            <a:off x="493395" y="1349375"/>
            <a:ext cx="11265535" cy="1196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p>
            <a:pPr lvl="0" indent="-4572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</a:pPr>
            <a:r>
              <a:rPr sz="3000"/>
              <a:t>Exploring how we can leverage our background knowledge effectively.</a:t>
            </a:r>
            <a:endParaRPr sz="3000"/>
          </a:p>
          <a:p>
            <a:pPr lvl="1" indent="-4572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</a:pPr>
            <a:r>
              <a:rPr lang="en-US" sz="2625"/>
              <a:t>Meteorological research, front-end, deep-learning training</a:t>
            </a:r>
            <a:endParaRPr lang="en-US" sz="2625"/>
          </a:p>
        </p:txBody>
      </p:sp>
      <p:sp>
        <p:nvSpPr>
          <p:cNvPr id="2" name="流程图: 过程 1"/>
          <p:cNvSpPr/>
          <p:nvPr/>
        </p:nvSpPr>
        <p:spPr>
          <a:xfrm>
            <a:off x="916940" y="3231515"/>
            <a:ext cx="10217785" cy="1130935"/>
          </a:xfrm>
          <a:prstGeom prst="flowChartProcess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lvl="0" indent="-457200" algn="ctr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</a:pPr>
            <a:r>
              <a:rPr sz="2000" b="1">
                <a:solidFill>
                  <a:schemeClr val="tx1"/>
                </a:solidFill>
                <a:sym typeface="+mn-ea"/>
              </a:rPr>
              <a:t>The model is already developed, but training it within the limited time is unfeasible.</a:t>
            </a:r>
            <a:endParaRPr sz="2000" b="1">
              <a:solidFill>
                <a:schemeClr val="tx1"/>
              </a:solidFill>
              <a:sym typeface="+mn-ea"/>
            </a:endParaRPr>
          </a:p>
          <a:p>
            <a:pPr lvl="0" indent="-457200" algn="ctr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</a:pPr>
            <a:r>
              <a:rPr sz="2000" b="1">
                <a:solidFill>
                  <a:schemeClr val="tx1"/>
                </a:solidFill>
                <a:sym typeface="+mn-ea"/>
              </a:rPr>
              <a:t>How can we improve this situation?</a:t>
            </a:r>
            <a:endParaRPr lang="zh-CN" altLang="en-US" sz="20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3" name="流程图: 过程 2"/>
          <p:cNvSpPr/>
          <p:nvPr/>
        </p:nvSpPr>
        <p:spPr>
          <a:xfrm>
            <a:off x="916940" y="4662805"/>
            <a:ext cx="10217785" cy="1130935"/>
          </a:xfrm>
          <a:prstGeom prst="flowChartProcess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2000" b="1">
                <a:solidFill>
                  <a:schemeClr val="tx1"/>
                </a:solidFill>
                <a:sym typeface="+mn-ea"/>
              </a:rPr>
              <a:t>Is there any</a:t>
            </a:r>
            <a:r>
              <a:rPr sz="2000" b="1">
                <a:solidFill>
                  <a:schemeClr val="tx1"/>
                </a:solidFill>
                <a:sym typeface="+mn-ea"/>
              </a:rPr>
              <a:t> possibility of applying the model for typhoon forecasts</a:t>
            </a:r>
            <a:r>
              <a:rPr lang="en-US" sz="2000" b="1">
                <a:solidFill>
                  <a:schemeClr val="tx1"/>
                </a:solidFill>
                <a:sym typeface="+mn-ea"/>
              </a:rPr>
              <a:t>?</a:t>
            </a:r>
            <a:endParaRPr lang="en-US" sz="2000" b="1">
              <a:solidFill>
                <a:schemeClr val="tx1"/>
              </a:solidFill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3" grpId="0" bldLvl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7d4a0609a6_0_81"/>
          <p:cNvSpPr txBox="1">
            <a:spLocks noGrp="1"/>
          </p:cNvSpPr>
          <p:nvPr>
            <p:ph type="body" idx="1"/>
            <p:custDataLst>
              <p:tags r:id="rId1"/>
            </p:custDataLst>
          </p:nvPr>
        </p:nvSpPr>
        <p:spPr>
          <a:xfrm>
            <a:off x="493395" y="1557020"/>
            <a:ext cx="11265535" cy="1630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p>
            <a:pPr lvl="0" indent="-4572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</a:pPr>
            <a:r>
              <a:rPr lang="en-US" sz="3000" dirty="0">
                <a:sym typeface="+mn-ea"/>
              </a:rPr>
              <a:t>T</a:t>
            </a:r>
            <a:r>
              <a:rPr sz="3000" dirty="0">
                <a:sym typeface="+mn-ea"/>
              </a:rPr>
              <a:t>he problems we encountered</a:t>
            </a:r>
            <a:r>
              <a:rPr lang="en-US" sz="3000" dirty="0">
                <a:sym typeface="+mn-ea"/>
              </a:rPr>
              <a:t> &amp; proposed solutions</a:t>
            </a:r>
            <a:endParaRPr sz="3000" dirty="0"/>
          </a:p>
          <a:p>
            <a:pPr marL="457200" lvl="1" indent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 altLang="ko-KR" sz="3000" dirty="0">
                <a:sym typeface="+mn-ea"/>
              </a:rPr>
              <a:t>1. Insufficient Data for forecasting</a:t>
            </a:r>
            <a:endParaRPr lang="en-US" altLang="ko-KR" sz="3000" dirty="0">
              <a:sym typeface="+mn-ea"/>
            </a:endParaRPr>
          </a:p>
          <a:p>
            <a:pPr marL="457200" lvl="1" indent="4572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 altLang="ko-KR" sz="2625"/>
              <a:t>- </a:t>
            </a:r>
            <a:r>
              <a:rPr sz="2625"/>
              <a:t>underestimated for the wind speed values</a:t>
            </a:r>
            <a:endParaRPr sz="2625"/>
          </a:p>
          <a:p>
            <a:pPr marL="457200" lvl="1" indent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lang="en-US" altLang="ko-KR" sz="2625"/>
          </a:p>
        </p:txBody>
      </p:sp>
      <p:sp>
        <p:nvSpPr>
          <p:cNvPr id="3" name="流程图: 过程 2"/>
          <p:cNvSpPr/>
          <p:nvPr>
            <p:custDataLst>
              <p:tags r:id="rId2"/>
            </p:custDataLst>
          </p:nvPr>
        </p:nvSpPr>
        <p:spPr>
          <a:xfrm>
            <a:off x="916940" y="287020"/>
            <a:ext cx="10217785" cy="1130935"/>
          </a:xfrm>
          <a:prstGeom prst="flowChartProcess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lvl="0" indent="-457200" algn="ctr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</a:pPr>
            <a:r>
              <a:rPr sz="2000">
                <a:solidFill>
                  <a:schemeClr val="tx1"/>
                </a:solidFill>
                <a:sym typeface="+mn-ea"/>
              </a:rPr>
              <a:t>The model is already developed, but training it within the limited time is unfeasible.</a:t>
            </a:r>
            <a:endParaRPr sz="2000">
              <a:solidFill>
                <a:schemeClr val="tx1"/>
              </a:solidFill>
              <a:sym typeface="+mn-ea"/>
            </a:endParaRPr>
          </a:p>
          <a:p>
            <a:pPr lvl="0" indent="-457200" algn="ctr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</a:pPr>
            <a:r>
              <a:rPr sz="2000">
                <a:solidFill>
                  <a:schemeClr val="tx1"/>
                </a:solidFill>
                <a:sym typeface="+mn-ea"/>
              </a:rPr>
              <a:t>How can we improve this situation?</a:t>
            </a:r>
            <a:endParaRPr lang="zh-CN" altLang="en-US" sz="2000">
              <a:solidFill>
                <a:schemeClr val="tx1"/>
              </a:solidFill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040130" y="3107055"/>
            <a:ext cx="10094595" cy="312864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344295" y="6279515"/>
            <a:ext cx="969772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/>
              <a:t>Campos, R.M.; Gramcianinov, C.B.; de Camargo, R.; da Silva Dias, P.L. Assessment and Calibration of ERA5 Severe Winds in the Atlantic Ocean Using Satellite Data. Remote Sens. 2022, 14, 4918. </a:t>
            </a:r>
            <a:endParaRPr lang="zh-CN" altLang="en-US" sz="12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00.xml><?xml version="1.0" encoding="utf-8"?>
<p:tagLst xmlns:p="http://schemas.openxmlformats.org/presentationml/2006/main">
  <p:tag name="KSO_WM_BEAUTIFY_FLAG" val=""/>
</p:tagLst>
</file>

<file path=ppt/tags/tag101.xml><?xml version="1.0" encoding="utf-8"?>
<p:tagLst xmlns:p="http://schemas.openxmlformats.org/presentationml/2006/main">
  <p:tag name="KSO_WM_BEAUTIFY_FLAG" val=""/>
</p:tagLst>
</file>

<file path=ppt/tags/tag102.xml><?xml version="1.0" encoding="utf-8"?>
<p:tagLst xmlns:p="http://schemas.openxmlformats.org/presentationml/2006/main">
  <p:tag name="KSO_WM_BEAUTIFY_FLAG" val=""/>
</p:tagLst>
</file>

<file path=ppt/tags/tag103.xml><?xml version="1.0" encoding="utf-8"?>
<p:tagLst xmlns:p="http://schemas.openxmlformats.org/presentationml/2006/main">
  <p:tag name="KSO_WM_BEAUTIFY_FLAG" val=""/>
</p:tagLst>
</file>

<file path=ppt/tags/tag104.xml><?xml version="1.0" encoding="utf-8"?>
<p:tagLst xmlns:p="http://schemas.openxmlformats.org/presentationml/2006/main">
  <p:tag name="KSO_WM_BEAUTIFY_FLAG" val=""/>
</p:tagLst>
</file>

<file path=ppt/tags/tag105.xml><?xml version="1.0" encoding="utf-8"?>
<p:tagLst xmlns:p="http://schemas.openxmlformats.org/presentationml/2006/main">
  <p:tag name="KSO_WM_BEAUTIFY_FLAG" val=""/>
</p:tagLst>
</file>

<file path=ppt/tags/tag106.xml><?xml version="1.0" encoding="utf-8"?>
<p:tagLst xmlns:p="http://schemas.openxmlformats.org/presentationml/2006/main">
  <p:tag name="KSO_WM_BEAUTIFY_FLAG" val=""/>
</p:tagLst>
</file>

<file path=ppt/tags/tag107.xml><?xml version="1.0" encoding="utf-8"?>
<p:tagLst xmlns:p="http://schemas.openxmlformats.org/presentationml/2006/main">
  <p:tag name="KSO_WM_BEAUTIFY_FLAG" val=""/>
</p:tagLst>
</file>

<file path=ppt/tags/tag108.xml><?xml version="1.0" encoding="utf-8"?>
<p:tagLst xmlns:p="http://schemas.openxmlformats.org/presentationml/2006/main">
  <p:tag name="KSO_WM_BEAUTIFY_FLAG" val=""/>
</p:tagLst>
</file>

<file path=ppt/tags/tag109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10.xml><?xml version="1.0" encoding="utf-8"?>
<p:tagLst xmlns:p="http://schemas.openxmlformats.org/presentationml/2006/main">
  <p:tag name="KSO_WM_BEAUTIFY_FLAG" val=""/>
</p:tagLst>
</file>

<file path=ppt/tags/tag111.xml><?xml version="1.0" encoding="utf-8"?>
<p:tagLst xmlns:p="http://schemas.openxmlformats.org/presentationml/2006/main">
  <p:tag name="KSO_WM_BEAUTIFY_FLAG" val=""/>
</p:tagLst>
</file>

<file path=ppt/tags/tag112.xml><?xml version="1.0" encoding="utf-8"?>
<p:tagLst xmlns:p="http://schemas.openxmlformats.org/presentationml/2006/main">
  <p:tag name="KSO_WM_BEAUTIFY_FLAG" val=""/>
</p:tagLst>
</file>

<file path=ppt/tags/tag113.xml><?xml version="1.0" encoding="utf-8"?>
<p:tagLst xmlns:p="http://schemas.openxmlformats.org/presentationml/2006/main">
  <p:tag name="KSO_WM_BEAUTIFY_FLAG" val=""/>
</p:tagLst>
</file>

<file path=ppt/tags/tag114.xml><?xml version="1.0" encoding="utf-8"?>
<p:tagLst xmlns:p="http://schemas.openxmlformats.org/presentationml/2006/main">
  <p:tag name="KSO_WM_BEAUTIFY_FLAG" val=""/>
</p:tagLst>
</file>

<file path=ppt/tags/tag115.xml><?xml version="1.0" encoding="utf-8"?>
<p:tagLst xmlns:p="http://schemas.openxmlformats.org/presentationml/2006/main">
  <p:tag name="KSO_WM_BEAUTIFY_FLAG" val=""/>
</p:tagLst>
</file>

<file path=ppt/tags/tag116.xml><?xml version="1.0" encoding="utf-8"?>
<p:tagLst xmlns:p="http://schemas.openxmlformats.org/presentationml/2006/main">
  <p:tag name="KSO_WM_BEAUTIFY_FLAG" val=""/>
</p:tagLst>
</file>

<file path=ppt/tags/tag117.xml><?xml version="1.0" encoding="utf-8"?>
<p:tagLst xmlns:p="http://schemas.openxmlformats.org/presentationml/2006/main">
  <p:tag name="COMMONDATA" val="eyJoZGlkIjoiYjY5ZGU5ZjllMGUxZjZmNWQ1ODkwZmE0NGZlYzg1OGUifQ==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30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40.xml><?xml version="1.0" encoding="utf-8"?>
<p:tagLst xmlns:p="http://schemas.openxmlformats.org/presentationml/2006/main">
  <p:tag name="KSO_WM_BEAUTIFY_FLAG" val=""/>
</p:tagLst>
</file>

<file path=ppt/tags/tag41.xml><?xml version="1.0" encoding="utf-8"?>
<p:tagLst xmlns:p="http://schemas.openxmlformats.org/presentationml/2006/main">
  <p:tag name="KSO_WM_BEAUTIFY_FLAG" val=""/>
</p:tagLst>
</file>

<file path=ppt/tags/tag42.xml><?xml version="1.0" encoding="utf-8"?>
<p:tagLst xmlns:p="http://schemas.openxmlformats.org/presentationml/2006/main">
  <p:tag name="KSO_WM_BEAUTIFY_FLAG" val=""/>
</p:tagLst>
</file>

<file path=ppt/tags/tag43.xml><?xml version="1.0" encoding="utf-8"?>
<p:tagLst xmlns:p="http://schemas.openxmlformats.org/presentationml/2006/main">
  <p:tag name="KSO_WM_BEAUTIFY_FLAG" val=""/>
</p:tagLst>
</file>

<file path=ppt/tags/tag44.xml><?xml version="1.0" encoding="utf-8"?>
<p:tagLst xmlns:p="http://schemas.openxmlformats.org/presentationml/2006/main">
  <p:tag name="KSO_WM_BEAUTIFY_FLAG" val=""/>
</p:tagLst>
</file>

<file path=ppt/tags/tag45.xml><?xml version="1.0" encoding="utf-8"?>
<p:tagLst xmlns:p="http://schemas.openxmlformats.org/presentationml/2006/main">
  <p:tag name="KSO_WM_BEAUTIFY_FLAG" val=""/>
</p:tagLst>
</file>

<file path=ppt/tags/tag46.xml><?xml version="1.0" encoding="utf-8"?>
<p:tagLst xmlns:p="http://schemas.openxmlformats.org/presentationml/2006/main">
  <p:tag name="KSO_WM_BEAUTIFY_FLAG" val=""/>
</p:tagLst>
</file>

<file path=ppt/tags/tag47.xml><?xml version="1.0" encoding="utf-8"?>
<p:tagLst xmlns:p="http://schemas.openxmlformats.org/presentationml/2006/main">
  <p:tag name="KSO_WM_BEAUTIFY_FLAG" val=""/>
</p:tagLst>
</file>

<file path=ppt/tags/tag48.xml><?xml version="1.0" encoding="utf-8"?>
<p:tagLst xmlns:p="http://schemas.openxmlformats.org/presentationml/2006/main">
  <p:tag name="KSO_WM_BEAUTIFY_FLAG" val=""/>
</p:tagLst>
</file>

<file path=ppt/tags/tag49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50.xml><?xml version="1.0" encoding="utf-8"?>
<p:tagLst xmlns:p="http://schemas.openxmlformats.org/presentationml/2006/main">
  <p:tag name="KSO_WM_BEAUTIFY_FLAG" val=""/>
</p:tagLst>
</file>

<file path=ppt/tags/tag51.xml><?xml version="1.0" encoding="utf-8"?>
<p:tagLst xmlns:p="http://schemas.openxmlformats.org/presentationml/2006/main">
  <p:tag name="KSO_WM_BEAUTIFY_FLAG" val=""/>
</p:tagLst>
</file>

<file path=ppt/tags/tag52.xml><?xml version="1.0" encoding="utf-8"?>
<p:tagLst xmlns:p="http://schemas.openxmlformats.org/presentationml/2006/main">
  <p:tag name="KSO_WM_BEAUTIFY_FLAG" val=""/>
</p:tagLst>
</file>

<file path=ppt/tags/tag53.xml><?xml version="1.0" encoding="utf-8"?>
<p:tagLst xmlns:p="http://schemas.openxmlformats.org/presentationml/2006/main">
  <p:tag name="KSO_WM_BEAUTIFY_FLAG" val=""/>
</p:tagLst>
</file>

<file path=ppt/tags/tag54.xml><?xml version="1.0" encoding="utf-8"?>
<p:tagLst xmlns:p="http://schemas.openxmlformats.org/presentationml/2006/main">
  <p:tag name="KSO_WM_BEAUTIFY_FLAG" val=""/>
</p:tagLst>
</file>

<file path=ppt/tags/tag55.xml><?xml version="1.0" encoding="utf-8"?>
<p:tagLst xmlns:p="http://schemas.openxmlformats.org/presentationml/2006/main">
  <p:tag name="KSO_WM_BEAUTIFY_FLAG" val=""/>
</p:tagLst>
</file>

<file path=ppt/tags/tag56.xml><?xml version="1.0" encoding="utf-8"?>
<p:tagLst xmlns:p="http://schemas.openxmlformats.org/presentationml/2006/main">
  <p:tag name="KSO_WM_BEAUTIFY_FLAG" val=""/>
</p:tagLst>
</file>

<file path=ppt/tags/tag57.xml><?xml version="1.0" encoding="utf-8"?>
<p:tagLst xmlns:p="http://schemas.openxmlformats.org/presentationml/2006/main">
  <p:tag name="KSO_WM_BEAUTIFY_FLAG" val=""/>
</p:tagLst>
</file>

<file path=ppt/tags/tag58.xml><?xml version="1.0" encoding="utf-8"?>
<p:tagLst xmlns:p="http://schemas.openxmlformats.org/presentationml/2006/main">
  <p:tag name="KSO_WM_BEAUTIFY_FLAG" val=""/>
</p:tagLst>
</file>

<file path=ppt/tags/tag59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60.xml><?xml version="1.0" encoding="utf-8"?>
<p:tagLst xmlns:p="http://schemas.openxmlformats.org/presentationml/2006/main">
  <p:tag name="KSO_WM_BEAUTIFY_FLAG" val=""/>
</p:tagLst>
</file>

<file path=ppt/tags/tag61.xml><?xml version="1.0" encoding="utf-8"?>
<p:tagLst xmlns:p="http://schemas.openxmlformats.org/presentationml/2006/main">
  <p:tag name="KSO_WM_BEAUTIFY_FLAG" val=""/>
</p:tagLst>
</file>

<file path=ppt/tags/tag62.xml><?xml version="1.0" encoding="utf-8"?>
<p:tagLst xmlns:p="http://schemas.openxmlformats.org/presentationml/2006/main">
  <p:tag name="KSO_WM_BEAUTIFY_FLAG" val=""/>
</p:tagLst>
</file>

<file path=ppt/tags/tag63.xml><?xml version="1.0" encoding="utf-8"?>
<p:tagLst xmlns:p="http://schemas.openxmlformats.org/presentationml/2006/main">
  <p:tag name="KSO_WM_BEAUTIFY_FLAG" val=""/>
</p:tagLst>
</file>

<file path=ppt/tags/tag64.xml><?xml version="1.0" encoding="utf-8"?>
<p:tagLst xmlns:p="http://schemas.openxmlformats.org/presentationml/2006/main">
  <p:tag name="KSO_WM_BEAUTIFY_FLAG" val=""/>
</p:tagLst>
</file>

<file path=ppt/tags/tag65.xml><?xml version="1.0" encoding="utf-8"?>
<p:tagLst xmlns:p="http://schemas.openxmlformats.org/presentationml/2006/main">
  <p:tag name="KSO_WM_BEAUTIFY_FLAG" val=""/>
</p:tagLst>
</file>

<file path=ppt/tags/tag66.xml><?xml version="1.0" encoding="utf-8"?>
<p:tagLst xmlns:p="http://schemas.openxmlformats.org/presentationml/2006/main">
  <p:tag name="KSO_WM_BEAUTIFY_FLAG" val=""/>
</p:tagLst>
</file>

<file path=ppt/tags/tag67.xml><?xml version="1.0" encoding="utf-8"?>
<p:tagLst xmlns:p="http://schemas.openxmlformats.org/presentationml/2006/main">
  <p:tag name="KSO_WM_BEAUTIFY_FLAG" val=""/>
</p:tagLst>
</file>

<file path=ppt/tags/tag68.xml><?xml version="1.0" encoding="utf-8"?>
<p:tagLst xmlns:p="http://schemas.openxmlformats.org/presentationml/2006/main">
  <p:tag name="KSO_WM_BEAUTIFY_FLAG" val=""/>
</p:tagLst>
</file>

<file path=ppt/tags/tag69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70.xml><?xml version="1.0" encoding="utf-8"?>
<p:tagLst xmlns:p="http://schemas.openxmlformats.org/presentationml/2006/main">
  <p:tag name="KSO_WM_BEAUTIFY_FLAG" val=""/>
</p:tagLst>
</file>

<file path=ppt/tags/tag71.xml><?xml version="1.0" encoding="utf-8"?>
<p:tagLst xmlns:p="http://schemas.openxmlformats.org/presentationml/2006/main">
  <p:tag name="KSO_WM_BEAUTIFY_FLAG" val=""/>
</p:tagLst>
</file>

<file path=ppt/tags/tag72.xml><?xml version="1.0" encoding="utf-8"?>
<p:tagLst xmlns:p="http://schemas.openxmlformats.org/presentationml/2006/main">
  <p:tag name="KSO_WM_BEAUTIFY_FLAG" val=""/>
</p:tagLst>
</file>

<file path=ppt/tags/tag73.xml><?xml version="1.0" encoding="utf-8"?>
<p:tagLst xmlns:p="http://schemas.openxmlformats.org/presentationml/2006/main">
  <p:tag name="KSO_WM_BEAUTIFY_FLAG" val=""/>
</p:tagLst>
</file>

<file path=ppt/tags/tag74.xml><?xml version="1.0" encoding="utf-8"?>
<p:tagLst xmlns:p="http://schemas.openxmlformats.org/presentationml/2006/main">
  <p:tag name="KSO_WM_BEAUTIFY_FLAG" val=""/>
</p:tagLst>
</file>

<file path=ppt/tags/tag75.xml><?xml version="1.0" encoding="utf-8"?>
<p:tagLst xmlns:p="http://schemas.openxmlformats.org/presentationml/2006/main">
  <p:tag name="KSO_WM_BEAUTIFY_FLAG" val=""/>
</p:tagLst>
</file>

<file path=ppt/tags/tag76.xml><?xml version="1.0" encoding="utf-8"?>
<p:tagLst xmlns:p="http://schemas.openxmlformats.org/presentationml/2006/main">
  <p:tag name="KSO_WM_BEAUTIFY_FLAG" val=""/>
</p:tagLst>
</file>

<file path=ppt/tags/tag77.xml><?xml version="1.0" encoding="utf-8"?>
<p:tagLst xmlns:p="http://schemas.openxmlformats.org/presentationml/2006/main">
  <p:tag name="KSO_WM_BEAUTIFY_FLAG" val=""/>
</p:tagLst>
</file>

<file path=ppt/tags/tag78.xml><?xml version="1.0" encoding="utf-8"?>
<p:tagLst xmlns:p="http://schemas.openxmlformats.org/presentationml/2006/main">
  <p:tag name="KSO_WM_BEAUTIFY_FLAG" val=""/>
</p:tagLst>
</file>

<file path=ppt/tags/tag79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80.xml><?xml version="1.0" encoding="utf-8"?>
<p:tagLst xmlns:p="http://schemas.openxmlformats.org/presentationml/2006/main">
  <p:tag name="KSO_WM_BEAUTIFY_FLAG" val=""/>
</p:tagLst>
</file>

<file path=ppt/tags/tag81.xml><?xml version="1.0" encoding="utf-8"?>
<p:tagLst xmlns:p="http://schemas.openxmlformats.org/presentationml/2006/main">
  <p:tag name="KSO_WM_BEAUTIFY_FLAG" val=""/>
</p:tagLst>
</file>

<file path=ppt/tags/tag82.xml><?xml version="1.0" encoding="utf-8"?>
<p:tagLst xmlns:p="http://schemas.openxmlformats.org/presentationml/2006/main">
  <p:tag name="KSO_WM_BEAUTIFY_FLAG" val=""/>
</p:tagLst>
</file>

<file path=ppt/tags/tag83.xml><?xml version="1.0" encoding="utf-8"?>
<p:tagLst xmlns:p="http://schemas.openxmlformats.org/presentationml/2006/main">
  <p:tag name="KSO_WM_BEAUTIFY_FLAG" val=""/>
</p:tagLst>
</file>

<file path=ppt/tags/tag84.xml><?xml version="1.0" encoding="utf-8"?>
<p:tagLst xmlns:p="http://schemas.openxmlformats.org/presentationml/2006/main">
  <p:tag name="KSO_WM_BEAUTIFY_FLAG" val=""/>
</p:tagLst>
</file>

<file path=ppt/tags/tag85.xml><?xml version="1.0" encoding="utf-8"?>
<p:tagLst xmlns:p="http://schemas.openxmlformats.org/presentationml/2006/main">
  <p:tag name="KSO_WM_BEAUTIFY_FLAG" val=""/>
</p:tagLst>
</file>

<file path=ppt/tags/tag86.xml><?xml version="1.0" encoding="utf-8"?>
<p:tagLst xmlns:p="http://schemas.openxmlformats.org/presentationml/2006/main">
  <p:tag name="KSO_WM_BEAUTIFY_FLAG" val=""/>
</p:tagLst>
</file>

<file path=ppt/tags/tag87.xml><?xml version="1.0" encoding="utf-8"?>
<p:tagLst xmlns:p="http://schemas.openxmlformats.org/presentationml/2006/main">
  <p:tag name="KSO_WM_BEAUTIFY_FLAG" val=""/>
</p:tagLst>
</file>

<file path=ppt/tags/tag88.xml><?xml version="1.0" encoding="utf-8"?>
<p:tagLst xmlns:p="http://schemas.openxmlformats.org/presentationml/2006/main">
  <p:tag name="KSO_WM_BEAUTIFY_FLAG" val=""/>
</p:tagLst>
</file>

<file path=ppt/tags/tag89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ags/tag90.xml><?xml version="1.0" encoding="utf-8"?>
<p:tagLst xmlns:p="http://schemas.openxmlformats.org/presentationml/2006/main">
  <p:tag name="KSO_WM_BEAUTIFY_FLAG" val=""/>
</p:tagLst>
</file>

<file path=ppt/tags/tag91.xml><?xml version="1.0" encoding="utf-8"?>
<p:tagLst xmlns:p="http://schemas.openxmlformats.org/presentationml/2006/main">
  <p:tag name="KSO_WM_BEAUTIFY_FLAG" val=""/>
</p:tagLst>
</file>

<file path=ppt/tags/tag92.xml><?xml version="1.0" encoding="utf-8"?>
<p:tagLst xmlns:p="http://schemas.openxmlformats.org/presentationml/2006/main">
  <p:tag name="KSO_WM_BEAUTIFY_FLAG" val=""/>
</p:tagLst>
</file>

<file path=ppt/tags/tag93.xml><?xml version="1.0" encoding="utf-8"?>
<p:tagLst xmlns:p="http://schemas.openxmlformats.org/presentationml/2006/main">
  <p:tag name="KSO_WM_BEAUTIFY_FLAG" val=""/>
</p:tagLst>
</file>

<file path=ppt/tags/tag94.xml><?xml version="1.0" encoding="utf-8"?>
<p:tagLst xmlns:p="http://schemas.openxmlformats.org/presentationml/2006/main">
  <p:tag name="KSO_WM_BEAUTIFY_FLAG" val=""/>
</p:tagLst>
</file>

<file path=ppt/tags/tag95.xml><?xml version="1.0" encoding="utf-8"?>
<p:tagLst xmlns:p="http://schemas.openxmlformats.org/presentationml/2006/main">
  <p:tag name="KSO_WM_BEAUTIFY_FLAG" val=""/>
</p:tagLst>
</file>

<file path=ppt/tags/tag96.xml><?xml version="1.0" encoding="utf-8"?>
<p:tagLst xmlns:p="http://schemas.openxmlformats.org/presentationml/2006/main">
  <p:tag name="KSO_WM_BEAUTIFY_FLAG" val=""/>
</p:tagLst>
</file>

<file path=ppt/tags/tag97.xml><?xml version="1.0" encoding="utf-8"?>
<p:tagLst xmlns:p="http://schemas.openxmlformats.org/presentationml/2006/main">
  <p:tag name="KSO_WM_BEAUTIFY_FLAG" val=""/>
</p:tagLst>
</file>

<file path=ppt/tags/tag98.xml><?xml version="1.0" encoding="utf-8"?>
<p:tagLst xmlns:p="http://schemas.openxmlformats.org/presentationml/2006/main">
  <p:tag name="KSO_WM_BEAUTIFY_FLAG" val=""/>
</p:tagLst>
</file>

<file path=ppt/tags/tag9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4935</Words>
  <Application>WPS 演示</Application>
  <PresentationFormat>On-screen Show (4:3)</PresentationFormat>
  <Paragraphs>242</Paragraphs>
  <Slides>24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34" baseType="lpstr">
      <vt:lpstr>Arial</vt:lpstr>
      <vt:lpstr>SimSun</vt:lpstr>
      <vt:lpstr>Wingdings</vt:lpstr>
      <vt:lpstr>Arial</vt:lpstr>
      <vt:lpstr>Calibri</vt:lpstr>
      <vt:lpstr>Microsoft YaHei</vt:lpstr>
      <vt:lpstr>Arial Unicode MS</vt:lpstr>
      <vt:lpstr>맑은 고딕</vt:lpstr>
      <vt:lpstr>바탕체</vt:lpstr>
      <vt:lpstr>Office Theme</vt:lpstr>
      <vt:lpstr>Typhoon Sensei</vt:lpstr>
      <vt:lpstr>Our Members</vt:lpstr>
      <vt:lpstr>Our Mentors</vt:lpstr>
      <vt:lpstr>Socially Arisen Issue</vt:lpstr>
      <vt:lpstr>Our Hackathon Topic</vt:lpstr>
      <vt:lpstr>Our Hackathon Topic</vt:lpstr>
      <vt:lpstr>Our Hackathon Topic</vt:lpstr>
      <vt:lpstr>What is Our Goal?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Insights from the Hackathon</vt:lpstr>
      <vt:lpstr>Insights from the Hackathon</vt:lpstr>
      <vt:lpstr>Insights from the Hackathon</vt:lpstr>
      <vt:lpstr>Insights from the Hackathon</vt:lpstr>
      <vt:lpstr>Insights from the Hackathon</vt:lpstr>
      <vt:lpstr>THANK YOU!</vt:lpstr>
      <vt:lpstr>Our jobs in the project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 Name</dc:title>
  <dc:creator>Foertter Fernanda</dc:creator>
  <cp:lastModifiedBy>石木木</cp:lastModifiedBy>
  <cp:revision>58</cp:revision>
  <dcterms:created xsi:type="dcterms:W3CDTF">2016-10-17T14:31:00Z</dcterms:created>
  <dcterms:modified xsi:type="dcterms:W3CDTF">2023-07-28T01:59:57Z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099E4211B7C74D06926BD29076531600_13</vt:lpwstr>
  </property>
  <property fmtid="{D5CDD505-2E9C-101B-9397-08002B2CF9AE}" pid="3" name="KSOProductBuildVer">
    <vt:lpwstr>2052-12.1.0.15120</vt:lpwstr>
  </property>
</Properties>
</file>